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22"/>
  </p:notesMasterIdLst>
  <p:handoutMasterIdLst>
    <p:handoutMasterId r:id="rId23"/>
  </p:handoutMasterIdLst>
  <p:sldIdLst>
    <p:sldId id="256" r:id="rId2"/>
    <p:sldId id="283"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53" r:id="rId21"/>
  </p:sldIdLst>
  <p:sldSz cx="9144000" cy="6858000" type="screen4x3"/>
  <p:notesSz cx="7315200" cy="9601200"/>
  <p:defaultTextStyle>
    <a:defPPr>
      <a:defRPr lang="en-US"/>
    </a:defPPr>
    <a:lvl1pPr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1pPr>
    <a:lvl2pPr marL="4572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2pPr>
    <a:lvl3pPr marL="9144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3pPr>
    <a:lvl4pPr marL="13716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4pPr>
    <a:lvl5pPr marL="1828800" algn="l" rtl="0" fontAlgn="base">
      <a:spcBef>
        <a:spcPct val="0"/>
      </a:spcBef>
      <a:spcAft>
        <a:spcPct val="0"/>
      </a:spcAft>
      <a:defRPr sz="1200" kern="1200">
        <a:solidFill>
          <a:srgbClr val="000000"/>
        </a:solidFill>
        <a:latin typeface="Arial" pitchFamily="34" charset="0"/>
        <a:ea typeface="+mn-ea"/>
        <a:cs typeface="+mn-cs"/>
        <a:sym typeface="Arial" pitchFamily="34" charset="0"/>
      </a:defRPr>
    </a:lvl5pPr>
    <a:lvl6pPr marL="2286000" algn="l" defTabSz="914400" rtl="0" eaLnBrk="1" latinLnBrk="0" hangingPunct="1">
      <a:defRPr sz="1200" kern="1200">
        <a:solidFill>
          <a:srgbClr val="000000"/>
        </a:solidFill>
        <a:latin typeface="Arial" pitchFamily="34" charset="0"/>
        <a:ea typeface="+mn-ea"/>
        <a:cs typeface="+mn-cs"/>
        <a:sym typeface="Arial" pitchFamily="34" charset="0"/>
      </a:defRPr>
    </a:lvl6pPr>
    <a:lvl7pPr marL="2743200" algn="l" defTabSz="914400" rtl="0" eaLnBrk="1" latinLnBrk="0" hangingPunct="1">
      <a:defRPr sz="1200" kern="1200">
        <a:solidFill>
          <a:srgbClr val="000000"/>
        </a:solidFill>
        <a:latin typeface="Arial" pitchFamily="34" charset="0"/>
        <a:ea typeface="+mn-ea"/>
        <a:cs typeface="+mn-cs"/>
        <a:sym typeface="Arial" pitchFamily="34" charset="0"/>
      </a:defRPr>
    </a:lvl7pPr>
    <a:lvl8pPr marL="3200400" algn="l" defTabSz="914400" rtl="0" eaLnBrk="1" latinLnBrk="0" hangingPunct="1">
      <a:defRPr sz="1200" kern="1200">
        <a:solidFill>
          <a:srgbClr val="000000"/>
        </a:solidFill>
        <a:latin typeface="Arial" pitchFamily="34" charset="0"/>
        <a:ea typeface="+mn-ea"/>
        <a:cs typeface="+mn-cs"/>
        <a:sym typeface="Arial" pitchFamily="34" charset="0"/>
      </a:defRPr>
    </a:lvl8pPr>
    <a:lvl9pPr marL="3657600" algn="l" defTabSz="914400" rtl="0" eaLnBrk="1" latinLnBrk="0" hangingPunct="1">
      <a:defRPr sz="1200" kern="1200">
        <a:solidFill>
          <a:srgbClr val="000000"/>
        </a:solidFill>
        <a:latin typeface="Arial" pitchFamily="34" charset="0"/>
        <a:ea typeface="+mn-ea"/>
        <a:cs typeface="+mn-cs"/>
        <a:sym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999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970" y="-17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sym typeface="Arial" charset="0"/>
              </a:defRPr>
            </a:lvl1pPr>
          </a:lstStyle>
          <a:p>
            <a:pPr>
              <a:defRPr/>
            </a:pPr>
            <a:r>
              <a:rPr lang="en-US"/>
              <a:t>Introduction</a:t>
            </a:r>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sym typeface="Arial" charset="0"/>
              </a:defRPr>
            </a:lvl1pPr>
          </a:lstStyle>
          <a:p>
            <a:pPr>
              <a:defRPr/>
            </a:pPr>
            <a:fld id="{90C091E2-A608-4627-B6BE-8E33650D0023}" type="datetime1">
              <a:rPr lang="en-US"/>
              <a:pPr>
                <a:defRPr/>
              </a:pPr>
              <a:t>8/30/2011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sym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sym typeface="Arial" charset="0"/>
              </a:defRPr>
            </a:lvl1pPr>
          </a:lstStyle>
          <a:p>
            <a:pPr>
              <a:defRPr/>
            </a:pPr>
            <a:fld id="{1ECF1927-E5DD-40FE-8EFC-FC65C408F3FA}" type="slidenum">
              <a:rPr lang="en-US"/>
              <a:pPr>
                <a:defRPr/>
              </a:pPr>
              <a:t>‹#›</a:t>
            </a:fld>
            <a:endParaRPr lang="en-US"/>
          </a:p>
        </p:txBody>
      </p:sp>
    </p:spTree>
    <p:extLst>
      <p:ext uri="{BB962C8B-B14F-4D97-AF65-F5344CB8AC3E}">
        <p14:creationId xmlns:p14="http://schemas.microsoft.com/office/powerpoint/2010/main" val="1852970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a:solidFill>
                  <a:schemeClr val="tx1"/>
                </a:solidFill>
                <a:latin typeface="Arial" charset="0"/>
                <a:sym typeface="Arial" charset="0"/>
              </a:defRPr>
            </a:lvl1pPr>
          </a:lstStyle>
          <a:p>
            <a:pPr>
              <a:defRPr/>
            </a:pPr>
            <a:r>
              <a:rPr lang="en-US"/>
              <a:t>Introduction</a:t>
            </a:r>
          </a:p>
        </p:txBody>
      </p:sp>
      <p:sp>
        <p:nvSpPr>
          <p:cNvPr id="368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a:solidFill>
                  <a:schemeClr val="tx1"/>
                </a:solidFill>
                <a:latin typeface="Arial" charset="0"/>
                <a:sym typeface="Arial" charset="0"/>
              </a:defRPr>
            </a:lvl1pPr>
          </a:lstStyle>
          <a:p>
            <a:pPr>
              <a:defRPr/>
            </a:pPr>
            <a:fld id="{28512235-BA12-4D68-A667-F28CB8ECE4E1}" type="datetime1">
              <a:rPr lang="en-US"/>
              <a:pPr>
                <a:defRPr/>
              </a:pPr>
              <a:t>8/30/2011</a:t>
            </a:fld>
            <a:endParaRPr lang="en-US"/>
          </a:p>
        </p:txBody>
      </p:sp>
      <p:sp>
        <p:nvSpPr>
          <p:cNvPr id="624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a:solidFill>
                  <a:schemeClr val="tx1"/>
                </a:solidFill>
                <a:latin typeface="Arial" charset="0"/>
                <a:sym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a:solidFill>
                  <a:schemeClr val="tx1"/>
                </a:solidFill>
                <a:latin typeface="Arial" charset="0"/>
                <a:sym typeface="Arial" charset="0"/>
              </a:defRPr>
            </a:lvl1pPr>
          </a:lstStyle>
          <a:p>
            <a:pPr>
              <a:defRPr/>
            </a:pPr>
            <a:fld id="{D31CB347-1283-430A-92B6-D5042D339340}" type="slidenum">
              <a:rPr lang="en-US"/>
              <a:pPr>
                <a:defRPr/>
              </a:pPr>
              <a:t>‹#›</a:t>
            </a:fld>
            <a:endParaRPr lang="en-US"/>
          </a:p>
        </p:txBody>
      </p:sp>
    </p:spTree>
    <p:extLst>
      <p:ext uri="{BB962C8B-B14F-4D97-AF65-F5344CB8AC3E}">
        <p14:creationId xmlns:p14="http://schemas.microsoft.com/office/powerpoint/2010/main" val="290820775"/>
      </p:ext>
    </p:extLst>
  </p:cSld>
  <p:clrMap bg1="lt1" tx1="dk1" bg2="lt2" tx2="dk2" accent1="accent1" accent2="accent2" accent3="accent3" accent4="accent4" accent5="accent5" accent6="accent6" hlink="hlink" folHlink="folHlink"/>
  <p:hf ftr="0"/>
  <p:notesStyle>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63492" name="Slide Number Placeholder 3"/>
          <p:cNvSpPr>
            <a:spLocks noGrp="1"/>
          </p:cNvSpPr>
          <p:nvPr>
            <p:ph type="sldNum" sz="quarter" idx="5"/>
          </p:nvPr>
        </p:nvSpPr>
        <p:spPr>
          <a:noFill/>
        </p:spPr>
        <p:txBody>
          <a:bodyPr/>
          <a:lstStyle/>
          <a:p>
            <a:fld id="{A3D2F0C2-473C-44A5-9B6D-91985D0DC69F}" type="slidenum">
              <a:rPr lang="en-US" smtClean="0">
                <a:latin typeface="Arial" pitchFamily="34" charset="0"/>
                <a:sym typeface="Arial" pitchFamily="34" charset="0"/>
              </a:rPr>
              <a:pPr/>
              <a:t>1</a:t>
            </a:fld>
            <a:endParaRPr lang="en-US" smtClean="0">
              <a:latin typeface="Arial" pitchFamily="34" charset="0"/>
              <a:sym typeface="Arial" pitchFamily="34" charset="0"/>
            </a:endParaRPr>
          </a:p>
        </p:txBody>
      </p:sp>
      <p:sp>
        <p:nvSpPr>
          <p:cNvPr id="63493" name="Date Placeholder 4"/>
          <p:cNvSpPr>
            <a:spLocks noGrp="1"/>
          </p:cNvSpPr>
          <p:nvPr>
            <p:ph type="dt" sz="quarter" idx="1"/>
          </p:nvPr>
        </p:nvSpPr>
        <p:spPr>
          <a:noFill/>
        </p:spPr>
        <p:txBody>
          <a:bodyPr/>
          <a:lstStyle/>
          <a:p>
            <a:fld id="{BD79AEC5-2634-4126-9DBA-89831FBD5908}" type="datetime1">
              <a:rPr lang="en-US" smtClean="0">
                <a:latin typeface="Arial" pitchFamily="34" charset="0"/>
                <a:sym typeface="Arial" pitchFamily="34" charset="0"/>
              </a:rPr>
              <a:pPr/>
              <a:t>8/30/2011</a:t>
            </a:fld>
            <a:endParaRPr lang="en-US" smtClean="0">
              <a:latin typeface="Arial" pitchFamily="34" charset="0"/>
              <a:sym typeface="Arial" pitchFamily="34" charset="0"/>
            </a:endParaRPr>
          </a:p>
        </p:txBody>
      </p:sp>
      <p:sp>
        <p:nvSpPr>
          <p:cNvPr id="63494" name="Header Placeholder 5"/>
          <p:cNvSpPr>
            <a:spLocks noGrp="1"/>
          </p:cNvSpPr>
          <p:nvPr>
            <p:ph type="hdr" sz="quarter"/>
          </p:nvPr>
        </p:nvSpPr>
        <p:spPr>
          <a:noFill/>
        </p:spPr>
        <p:txBody>
          <a:bodyPr/>
          <a:lstStyle/>
          <a:p>
            <a:r>
              <a:rPr lang="en-US" smtClean="0">
                <a:latin typeface="Arial" pitchFamily="34" charset="0"/>
                <a:sym typeface="Arial" pitchFamily="34" charset="0"/>
              </a:rPr>
              <a:t>Introduction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E504F677-F983-4E26-828E-C38EDC3C809F}" type="slidenum">
              <a:rPr lang="en-US"/>
              <a:pPr>
                <a:defRPr/>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77CFD17-3C81-4099-A595-454844BC2764}" type="slidenum">
              <a:rPr lang="en-US"/>
              <a:pPr>
                <a:defRPr/>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1F48C8D9-F510-4112-928C-C16CD9F74411}" type="slidenum">
              <a:rPr lang="en-US"/>
              <a:pPr>
                <a:defRPr/>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2BDEA8A0-DFF0-4EC8-9630-F4035E457B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993643FF-F44F-4D81-807C-85B47B2D7F3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95BEF56C-AF86-4BAB-AAC0-1AA87808C526}" type="slidenum">
              <a:rPr lang="en-US"/>
              <a:pPr>
                <a:defRPr/>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42789A6-B051-4229-9384-01EA4656BA4B}" type="slidenum">
              <a:rPr lang="en-US"/>
              <a:pPr>
                <a:defRPr/>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AE3A6E46-6942-4D65-AB37-701EDE0ACE79}" type="slidenum">
              <a:rPr lang="en-US"/>
              <a:pPr>
                <a:defRPr/>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8AA2BA1-AAF9-4C6A-838B-64AEDA3D2577}" type="slidenum">
              <a:rPr lang="en-US"/>
              <a:pPr>
                <a:defRPr/>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CFEFC79-B983-4028-9153-7366798D8250}" type="slidenum">
              <a:rPr lang="en-US"/>
              <a:pPr>
                <a:defRPr/>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A39082C-1ABA-4872-B621-25FDBFA75B8F}" type="slidenum">
              <a:rPr lang="en-US"/>
              <a:pPr>
                <a:defRPr/>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sym typeface="Arial" charset="0"/>
              </a:defRPr>
            </a:lvl1pPr>
          </a:lstStyle>
          <a:p>
            <a:pPr>
              <a:defRPr/>
            </a:pPr>
            <a:fld id="{38BDE7D5-B752-4F17-8762-346D0757601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1"/>
          <p:cNvSpPr>
            <a:spLocks noGrp="1" noChangeArrowheads="1"/>
          </p:cNvSpPr>
          <p:nvPr>
            <p:ph type="title"/>
          </p:nvPr>
        </p:nvSpPr>
        <p:spPr>
          <a:xfrm>
            <a:off x="838200" y="1981200"/>
            <a:ext cx="7772400" cy="1465262"/>
          </a:xfrm>
        </p:spPr>
        <p:txBody>
          <a:bodyPr lIns="38100" tIns="38100" rIns="1099" bIns="38100" rtlCol="0" anchor="b">
            <a:normAutofit/>
          </a:bodyPr>
          <a:lstStyle/>
          <a:p>
            <a:pPr eaLnBrk="1" fontAlgn="auto" hangingPunct="1">
              <a:lnSpc>
                <a:spcPct val="93000"/>
              </a:lnSpc>
              <a:spcAft>
                <a:spcPts val="0"/>
              </a:spcAft>
              <a:tabLst>
                <a:tab pos="50800" algn="l"/>
                <a:tab pos="508000" algn="l"/>
                <a:tab pos="965200" algn="l"/>
                <a:tab pos="1422400" algn="l"/>
                <a:tab pos="1879600" algn="l"/>
                <a:tab pos="2336800" algn="l"/>
                <a:tab pos="2794000" algn="l"/>
                <a:tab pos="3251200" algn="l"/>
                <a:tab pos="3708400" algn="l"/>
                <a:tab pos="4165600" algn="l"/>
                <a:tab pos="4622800" algn="l"/>
                <a:tab pos="5080000" algn="l"/>
                <a:tab pos="5537200" algn="l"/>
                <a:tab pos="5994400" algn="l"/>
                <a:tab pos="6451600" algn="l"/>
                <a:tab pos="6908800" algn="l"/>
                <a:tab pos="7366000" algn="l"/>
                <a:tab pos="7823200" algn="l"/>
                <a:tab pos="8280400" algn="l"/>
                <a:tab pos="8737600" algn="l"/>
                <a:tab pos="9194800" algn="l"/>
                <a:tab pos="10071100" algn="l"/>
              </a:tabLst>
              <a:defRPr/>
            </a:pPr>
            <a:r>
              <a:rPr lang="en-US" dirty="0" smtClean="0"/>
              <a:t>Section 2.3 – Authentication Technologies</a:t>
            </a:r>
          </a:p>
        </p:txBody>
      </p:sp>
      <p:sp>
        <p:nvSpPr>
          <p:cNvPr id="3074" name="Slide Number Placeholder 3"/>
          <p:cNvSpPr>
            <a:spLocks noGrp="1"/>
          </p:cNvSpPr>
          <p:nvPr>
            <p:ph type="sldNum" sz="quarter" idx="10"/>
          </p:nvPr>
        </p:nvSpPr>
        <p:spPr/>
        <p:txBody>
          <a:bodyPr/>
          <a:lstStyle/>
          <a:p>
            <a:pPr>
              <a:defRPr/>
            </a:pPr>
            <a:fld id="{E0D8912C-2304-42C0-BDEE-437839B1727E}" type="slidenum">
              <a:rPr lang="en-US"/>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 Card Security</a:t>
            </a:r>
            <a:endParaRPr lang="en-US" dirty="0"/>
          </a:p>
        </p:txBody>
      </p:sp>
      <p:sp>
        <p:nvSpPr>
          <p:cNvPr id="3" name="Content Placeholder 2"/>
          <p:cNvSpPr>
            <a:spLocks noGrp="1"/>
          </p:cNvSpPr>
          <p:nvPr>
            <p:ph idx="1"/>
          </p:nvPr>
        </p:nvSpPr>
        <p:spPr>
          <a:xfrm>
            <a:off x="228600" y="1219200"/>
            <a:ext cx="8763000" cy="5562600"/>
          </a:xfrm>
        </p:spPr>
        <p:txBody>
          <a:bodyPr/>
          <a:lstStyle/>
          <a:p>
            <a:r>
              <a:rPr lang="en-US" sz="2000" dirty="0" smtClean="0">
                <a:latin typeface="Arial" pitchFamily="34" charset="0"/>
                <a:cs typeface="Arial" pitchFamily="34" charset="0"/>
              </a:rPr>
              <a:t>SIM cards contain several pieces of information that are used to identify the owner and authenticate to the appropriate cell network. </a:t>
            </a:r>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Each </a:t>
            </a:r>
            <a:r>
              <a:rPr lang="en-US" sz="2000" dirty="0" smtClean="0">
                <a:latin typeface="Arial" pitchFamily="34" charset="0"/>
                <a:cs typeface="Arial" pitchFamily="34" charset="0"/>
              </a:rPr>
              <a:t>SIM card corresponds to a record in the database of subscribers maintained by the network provider. </a:t>
            </a:r>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A </a:t>
            </a:r>
            <a:r>
              <a:rPr lang="en-US" sz="2000" dirty="0" smtClean="0">
                <a:latin typeface="Arial" pitchFamily="34" charset="0"/>
                <a:cs typeface="Arial" pitchFamily="34" charset="0"/>
              </a:rPr>
              <a:t>SIM card features an </a:t>
            </a:r>
            <a:r>
              <a:rPr lang="en-US" sz="2000" b="1" dirty="0" smtClean="0">
                <a:latin typeface="Arial" pitchFamily="34" charset="0"/>
                <a:cs typeface="Arial" pitchFamily="34" charset="0"/>
              </a:rPr>
              <a:t>integrated circuit card ID (ICCID),</a:t>
            </a:r>
          </a:p>
          <a:p>
            <a:pPr marL="0" indent="0">
              <a:buNone/>
            </a:pPr>
            <a:r>
              <a:rPr lang="en-US" sz="2000" dirty="0" smtClean="0">
                <a:latin typeface="Arial" pitchFamily="34" charset="0"/>
                <a:cs typeface="Arial" pitchFamily="34" charset="0"/>
              </a:rPr>
              <a:t>    which </a:t>
            </a:r>
            <a:r>
              <a:rPr lang="en-US" sz="2000" dirty="0" smtClean="0">
                <a:latin typeface="Arial" pitchFamily="34" charset="0"/>
                <a:cs typeface="Arial" pitchFamily="34" charset="0"/>
              </a:rPr>
              <a:t>is a unique 18-digit number used for hardware identification</a:t>
            </a:r>
            <a:r>
              <a:rPr lang="en-US" sz="2000" dirty="0" smtClean="0">
                <a:latin typeface="Arial" pitchFamily="34" charset="0"/>
                <a:cs typeface="Arial" pitchFamily="34" charset="0"/>
              </a:rPr>
              <a:t>.</a:t>
            </a:r>
          </a:p>
          <a:p>
            <a:r>
              <a:rPr lang="en-US" sz="2000" dirty="0" smtClean="0">
                <a:latin typeface="Arial" pitchFamily="34" charset="0"/>
                <a:cs typeface="Arial" pitchFamily="34" charset="0"/>
              </a:rPr>
              <a:t>Next</a:t>
            </a:r>
            <a:r>
              <a:rPr lang="en-US" sz="2000" dirty="0" smtClean="0">
                <a:latin typeface="Arial" pitchFamily="34" charset="0"/>
                <a:cs typeface="Arial" pitchFamily="34" charset="0"/>
              </a:rPr>
              <a:t>, a SIM card contains a unique </a:t>
            </a:r>
            <a:r>
              <a:rPr lang="en-US" sz="2000" b="1" dirty="0" smtClean="0">
                <a:latin typeface="Arial" pitchFamily="34" charset="0"/>
                <a:cs typeface="Arial" pitchFamily="34" charset="0"/>
              </a:rPr>
              <a:t>international mobile subscriber identity </a:t>
            </a:r>
            <a:r>
              <a:rPr lang="en-US" sz="2000" dirty="0" smtClean="0">
                <a:latin typeface="Arial" pitchFamily="34" charset="0"/>
                <a:cs typeface="Arial" pitchFamily="34" charset="0"/>
              </a:rPr>
              <a:t>(</a:t>
            </a:r>
            <a:r>
              <a:rPr lang="en-US" sz="2000" b="1" dirty="0" smtClean="0">
                <a:latin typeface="Arial" pitchFamily="34" charset="0"/>
                <a:cs typeface="Arial" pitchFamily="34" charset="0"/>
              </a:rPr>
              <a:t>IMSI), </a:t>
            </a:r>
            <a:r>
              <a:rPr lang="en-US" sz="2000" dirty="0" smtClean="0">
                <a:latin typeface="Arial" pitchFamily="34" charset="0"/>
                <a:cs typeface="Arial" pitchFamily="34" charset="0"/>
              </a:rPr>
              <a:t>which identifies the owner’s country, network, and personal identity. </a:t>
            </a:r>
          </a:p>
          <a:p>
            <a:r>
              <a:rPr lang="en-US" sz="2000" dirty="0" smtClean="0">
                <a:latin typeface="Arial" pitchFamily="34" charset="0"/>
                <a:cs typeface="Arial" pitchFamily="34" charset="0"/>
              </a:rPr>
              <a:t>SIM cards also contain a 128-bit </a:t>
            </a:r>
            <a:r>
              <a:rPr lang="en-US" sz="2000" b="1" dirty="0" smtClean="0">
                <a:latin typeface="Arial" pitchFamily="34" charset="0"/>
                <a:cs typeface="Arial" pitchFamily="34" charset="0"/>
              </a:rPr>
              <a:t>secret key. </a:t>
            </a:r>
            <a:r>
              <a:rPr lang="en-US" sz="2000" dirty="0" smtClean="0">
                <a:latin typeface="Arial" pitchFamily="34" charset="0"/>
                <a:cs typeface="Arial" pitchFamily="34" charset="0"/>
              </a:rPr>
              <a:t>This key is used for authenticating a phone to a mobile network.</a:t>
            </a:r>
          </a:p>
          <a:p>
            <a:r>
              <a:rPr lang="en-US" sz="2000" dirty="0" smtClean="0">
                <a:latin typeface="Arial" pitchFamily="34" charset="0"/>
                <a:cs typeface="Arial" pitchFamily="34" charset="0"/>
              </a:rPr>
              <a:t>As an additional security mechanism, many SIM cards require a PIN before allowing any access to information on the card.</a:t>
            </a:r>
            <a:endParaRPr lang="en-US" sz="2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Challenge-Response Protocol</a:t>
            </a:r>
            <a:endParaRPr lang="en-US" dirty="0"/>
          </a:p>
        </p:txBody>
      </p:sp>
      <p:sp>
        <p:nvSpPr>
          <p:cNvPr id="3" name="Content Placeholder 2"/>
          <p:cNvSpPr>
            <a:spLocks noGrp="1"/>
          </p:cNvSpPr>
          <p:nvPr>
            <p:ph sz="half" idx="1"/>
          </p:nvPr>
        </p:nvSpPr>
        <p:spPr>
          <a:xfrm>
            <a:off x="304800" y="1371600"/>
            <a:ext cx="8610600" cy="3810000"/>
          </a:xfrm>
        </p:spPr>
        <p:txBody>
          <a:bodyPr/>
          <a:lstStyle/>
          <a:p>
            <a:pPr marL="457200" indent="-457200">
              <a:buFont typeface="+mj-lt"/>
              <a:buAutoNum type="arabicPeriod"/>
            </a:pPr>
            <a:r>
              <a:rPr lang="en-US" sz="2000" dirty="0" smtClean="0"/>
              <a:t>When a </a:t>
            </a:r>
            <a:r>
              <a:rPr lang="en-US" sz="2000" dirty="0" err="1" smtClean="0"/>
              <a:t>cellphone</a:t>
            </a:r>
            <a:r>
              <a:rPr lang="en-US" sz="2000" dirty="0" smtClean="0"/>
              <a:t> wishes to join a cellular network it connects to a local </a:t>
            </a:r>
            <a:r>
              <a:rPr lang="en-US" sz="2000" b="1" dirty="0" smtClean="0"/>
              <a:t>base station </a:t>
            </a:r>
            <a:r>
              <a:rPr lang="en-US" sz="2000" dirty="0" smtClean="0"/>
              <a:t>owned by the network provider and transmits its IMSI. </a:t>
            </a:r>
          </a:p>
          <a:p>
            <a:pPr marL="457200" indent="-457200">
              <a:buFont typeface="+mj-lt"/>
              <a:buAutoNum type="arabicPeriod"/>
            </a:pPr>
            <a:r>
              <a:rPr lang="en-US" sz="2000" dirty="0" smtClean="0"/>
              <a:t>If the IMSI matches a subscriber’s record in the network provider’s database, the base station transmits a 128-bit random number to the </a:t>
            </a:r>
            <a:r>
              <a:rPr lang="en-US" sz="2000" dirty="0" err="1" smtClean="0"/>
              <a:t>cellphone</a:t>
            </a:r>
            <a:r>
              <a:rPr lang="en-US" sz="2000" dirty="0" smtClean="0"/>
              <a:t>. </a:t>
            </a:r>
          </a:p>
          <a:p>
            <a:pPr marL="457200" indent="-457200">
              <a:buFont typeface="+mj-lt"/>
              <a:buAutoNum type="arabicPeriod"/>
            </a:pPr>
            <a:r>
              <a:rPr lang="en-US" sz="2000" dirty="0" smtClean="0"/>
              <a:t>This random number is then encoded by the </a:t>
            </a:r>
            <a:r>
              <a:rPr lang="en-US" sz="2000" dirty="0" err="1" smtClean="0"/>
              <a:t>cellphone</a:t>
            </a:r>
            <a:r>
              <a:rPr lang="en-US" sz="2000" dirty="0" smtClean="0"/>
              <a:t> with the subscriber’s secret key stored in the SIM card using a proprietary encryption algorithm known as </a:t>
            </a:r>
            <a:r>
              <a:rPr lang="en-US" sz="2000" b="1" dirty="0" smtClean="0"/>
              <a:t>A3, </a:t>
            </a:r>
            <a:r>
              <a:rPr lang="en-US" sz="2000" dirty="0" smtClean="0"/>
              <a:t>resulting in a </a:t>
            </a:r>
            <a:r>
              <a:rPr lang="en-US" sz="2000" dirty="0" err="1" smtClean="0"/>
              <a:t>ciphertext</a:t>
            </a:r>
            <a:r>
              <a:rPr lang="en-US" sz="2000" dirty="0" smtClean="0"/>
              <a:t> that is sent back to the base station</a:t>
            </a:r>
            <a:r>
              <a:rPr lang="en-US" sz="2000" b="1" dirty="0" smtClean="0"/>
              <a:t>. </a:t>
            </a:r>
            <a:endParaRPr lang="en-US" sz="2000" dirty="0" smtClean="0"/>
          </a:p>
          <a:p>
            <a:pPr marL="457200" indent="-457200">
              <a:buFont typeface="+mj-lt"/>
              <a:buAutoNum type="arabicPeriod"/>
            </a:pPr>
            <a:r>
              <a:rPr lang="en-US" sz="2000" dirty="0" smtClean="0"/>
              <a:t>The base station then performs the same computation, using its stored value for the subscriber’s secret key. If the two </a:t>
            </a:r>
            <a:r>
              <a:rPr lang="en-US" sz="2000" dirty="0" err="1" smtClean="0"/>
              <a:t>ciphertexts</a:t>
            </a:r>
            <a:r>
              <a:rPr lang="en-US" sz="2000" dirty="0" smtClean="0"/>
              <a:t> match, the </a:t>
            </a:r>
            <a:r>
              <a:rPr lang="en-US" sz="2000" dirty="0" err="1" smtClean="0"/>
              <a:t>cellphone</a:t>
            </a:r>
            <a:r>
              <a:rPr lang="en-US" sz="2000" dirty="0" smtClean="0"/>
              <a:t> is authenticated to the network and is allowed to make and receive calls.</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11</a:t>
            </a:fld>
            <a:endParaRPr lang="en-US"/>
          </a:p>
        </p:txBody>
      </p:sp>
      <p:grpSp>
        <p:nvGrpSpPr>
          <p:cNvPr id="15" name="Group 14"/>
          <p:cNvGrpSpPr/>
          <p:nvPr/>
        </p:nvGrpSpPr>
        <p:grpSpPr>
          <a:xfrm>
            <a:off x="990600" y="4876800"/>
            <a:ext cx="6805282" cy="1752600"/>
            <a:chOff x="190500" y="1905000"/>
            <a:chExt cx="8253082" cy="2286000"/>
          </a:xfrm>
        </p:grpSpPr>
        <p:cxnSp>
          <p:nvCxnSpPr>
            <p:cNvPr id="6" name="Straight Arrow Connector 5"/>
            <p:cNvCxnSpPr/>
            <p:nvPr/>
          </p:nvCxnSpPr>
          <p:spPr>
            <a:xfrm>
              <a:off x="2019300" y="2286000"/>
              <a:ext cx="53340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95500" y="1905000"/>
              <a:ext cx="2726067" cy="369332"/>
            </a:xfrm>
            <a:prstGeom prst="rect">
              <a:avLst/>
            </a:prstGeom>
            <a:noFill/>
          </p:spPr>
          <p:txBody>
            <a:bodyPr wrap="none" rtlCol="0">
              <a:spAutoFit/>
            </a:bodyPr>
            <a:lstStyle/>
            <a:p>
              <a:r>
                <a:rPr lang="en-US" dirty="0" smtClean="0">
                  <a:latin typeface="Arial" pitchFamily="34" charset="0"/>
                  <a:cs typeface="Arial" pitchFamily="34" charset="0"/>
                </a:rPr>
                <a:t>IMSI  =  (this phone’s ID)</a:t>
              </a:r>
              <a:endParaRPr lang="en-US" dirty="0">
                <a:latin typeface="Arial" pitchFamily="34" charset="0"/>
                <a:cs typeface="Arial" pitchFamily="34" charset="0"/>
              </a:endParaRPr>
            </a:p>
          </p:txBody>
        </p:sp>
        <p:cxnSp>
          <p:nvCxnSpPr>
            <p:cNvPr id="8" name="Straight Arrow Connector 7"/>
            <p:cNvCxnSpPr/>
            <p:nvPr/>
          </p:nvCxnSpPr>
          <p:spPr>
            <a:xfrm rot="10800000">
              <a:off x="2019300" y="2895600"/>
              <a:ext cx="52578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95500" y="2514600"/>
              <a:ext cx="4794902" cy="369332"/>
            </a:xfrm>
            <a:prstGeom prst="rect">
              <a:avLst/>
            </a:prstGeom>
            <a:noFill/>
          </p:spPr>
          <p:txBody>
            <a:bodyPr wrap="none" rtlCol="0">
              <a:spAutoFit/>
            </a:bodyPr>
            <a:lstStyle/>
            <a:p>
              <a:r>
                <a:rPr lang="en-US" dirty="0" smtClean="0">
                  <a:latin typeface="Arial" pitchFamily="34" charset="0"/>
                  <a:cs typeface="Arial" pitchFamily="34" charset="0"/>
                </a:rPr>
                <a:t>R = a 128-bit random number (the challenge)</a:t>
              </a:r>
              <a:endParaRPr lang="en-US" dirty="0">
                <a:latin typeface="Arial" pitchFamily="34" charset="0"/>
                <a:cs typeface="Arial" pitchFamily="34" charset="0"/>
              </a:endParaRPr>
            </a:p>
          </p:txBody>
        </p:sp>
        <p:cxnSp>
          <p:nvCxnSpPr>
            <p:cNvPr id="10" name="Straight Arrow Connector 9"/>
            <p:cNvCxnSpPr/>
            <p:nvPr/>
          </p:nvCxnSpPr>
          <p:spPr>
            <a:xfrm>
              <a:off x="2095500" y="3808412"/>
              <a:ext cx="4724400" cy="1588"/>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95500" y="3163669"/>
              <a:ext cx="5000087" cy="646331"/>
            </a:xfrm>
            <a:prstGeom prst="rect">
              <a:avLst/>
            </a:prstGeom>
            <a:noFill/>
          </p:spPr>
          <p:txBody>
            <a:bodyPr wrap="none" rtlCol="0">
              <a:spAutoFit/>
            </a:bodyPr>
            <a:lstStyle/>
            <a:p>
              <a:r>
                <a:rPr lang="en-US" dirty="0" smtClean="0">
                  <a:latin typeface="Arial" pitchFamily="34" charset="0"/>
                  <a:cs typeface="Arial" pitchFamily="34" charset="0"/>
                </a:rPr>
                <a:t>E</a:t>
              </a:r>
              <a:r>
                <a:rPr lang="en-US" baseline="-25000" dirty="0" smtClean="0">
                  <a:latin typeface="Arial" pitchFamily="34" charset="0"/>
                  <a:cs typeface="Arial" pitchFamily="34" charset="0"/>
                </a:rPr>
                <a:t>K</a:t>
              </a:r>
              <a:r>
                <a:rPr lang="en-US" dirty="0" smtClean="0">
                  <a:latin typeface="Arial" pitchFamily="34" charset="0"/>
                  <a:cs typeface="Arial" pitchFamily="34" charset="0"/>
                </a:rPr>
                <a:t>(R) = the 128-bit random number encrypted </a:t>
              </a:r>
            </a:p>
            <a:p>
              <a:r>
                <a:rPr lang="en-US" dirty="0" smtClean="0">
                  <a:latin typeface="Arial" pitchFamily="34" charset="0"/>
                  <a:cs typeface="Arial" pitchFamily="34" charset="0"/>
                </a:rPr>
                <a:t>	using the subscriber’s secret key K</a:t>
              </a:r>
              <a:endParaRPr lang="en-US" dirty="0">
                <a:latin typeface="Arial" pitchFamily="34" charset="0"/>
                <a:cs typeface="Arial" pitchFamily="34" charset="0"/>
              </a:endParaRPr>
            </a:p>
          </p:txBody>
        </p:sp>
        <p:sp>
          <p:nvSpPr>
            <p:cNvPr id="12" name="TextBox 11"/>
            <p:cNvSpPr txBox="1"/>
            <p:nvPr/>
          </p:nvSpPr>
          <p:spPr>
            <a:xfrm>
              <a:off x="2095500" y="3810000"/>
              <a:ext cx="1672253" cy="369332"/>
            </a:xfrm>
            <a:prstGeom prst="rect">
              <a:avLst/>
            </a:prstGeom>
            <a:noFill/>
          </p:spPr>
          <p:txBody>
            <a:bodyPr wrap="none" rtlCol="0">
              <a:spAutoFit/>
            </a:bodyPr>
            <a:lstStyle/>
            <a:p>
              <a:r>
                <a:rPr lang="en-US" dirty="0" smtClean="0">
                  <a:latin typeface="Arial" pitchFamily="34" charset="0"/>
                  <a:cs typeface="Arial" pitchFamily="34" charset="0"/>
                </a:rPr>
                <a:t>(the response)</a:t>
              </a:r>
              <a:endParaRPr lang="en-US" dirty="0">
                <a:latin typeface="Arial" pitchFamily="34" charset="0"/>
                <a:cs typeface="Arial" pitchFamily="34" charset="0"/>
              </a:endParaRPr>
            </a:p>
          </p:txBody>
        </p:sp>
        <p:pic>
          <p:nvPicPr>
            <p:cNvPr id="13" name="Picture 12" descr="02-10a.wmf"/>
            <p:cNvPicPr>
              <a:picLocks noChangeAspect="1"/>
            </p:cNvPicPr>
            <p:nvPr/>
          </p:nvPicPr>
          <p:blipFill>
            <a:blip r:embed="rId2" cstate="print"/>
            <a:stretch>
              <a:fillRect/>
            </a:stretch>
          </p:blipFill>
          <p:spPr>
            <a:xfrm>
              <a:off x="190500" y="2209800"/>
              <a:ext cx="1757326" cy="1554480"/>
            </a:xfrm>
            <a:prstGeom prst="rect">
              <a:avLst/>
            </a:prstGeom>
          </p:spPr>
        </p:pic>
        <p:pic>
          <p:nvPicPr>
            <p:cNvPr id="14" name="Picture 13" descr="02-10b.wmf"/>
            <p:cNvPicPr>
              <a:picLocks noChangeAspect="1"/>
            </p:cNvPicPr>
            <p:nvPr/>
          </p:nvPicPr>
          <p:blipFill>
            <a:blip r:embed="rId3" cstate="print"/>
            <a:stretch>
              <a:fillRect/>
            </a:stretch>
          </p:blipFill>
          <p:spPr>
            <a:xfrm>
              <a:off x="7581900" y="1978152"/>
              <a:ext cx="861682" cy="2212848"/>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RFIDs</a:t>
            </a:r>
            <a:endParaRPr lang="en-US" dirty="0"/>
          </a:p>
        </p:txBody>
      </p:sp>
      <p:sp>
        <p:nvSpPr>
          <p:cNvPr id="3" name="Content Placeholder 2"/>
          <p:cNvSpPr>
            <a:spLocks noGrp="1"/>
          </p:cNvSpPr>
          <p:nvPr>
            <p:ph sz="half" idx="1"/>
          </p:nvPr>
        </p:nvSpPr>
        <p:spPr>
          <a:xfrm>
            <a:off x="457200" y="1600200"/>
            <a:ext cx="8534400" cy="4525963"/>
          </a:xfrm>
        </p:spPr>
        <p:txBody>
          <a:bodyPr/>
          <a:lstStyle/>
          <a:p>
            <a:r>
              <a:rPr lang="en-US" b="1" dirty="0" smtClean="0"/>
              <a:t>Radio frequency identification, or RFID, </a:t>
            </a:r>
            <a:r>
              <a:rPr lang="en-US" dirty="0" smtClean="0"/>
              <a:t>is a rapidly emerging technology that relies on small transponders to transmit identification information via radio waves. </a:t>
            </a:r>
          </a:p>
          <a:p>
            <a:r>
              <a:rPr lang="en-US" dirty="0" smtClean="0"/>
              <a:t>RFID chips feature an integrated circuit for storing information, and a coiled antenna to transmit and receive a radio signal.</a:t>
            </a:r>
            <a:endParaRPr lang="en-US" dirty="0"/>
          </a:p>
        </p:txBody>
      </p:sp>
      <p:pic>
        <p:nvPicPr>
          <p:cNvPr id="6" name="Content Placeholder 5" descr="rfid.png"/>
          <p:cNvPicPr>
            <a:picLocks noGrp="1" noChangeAspect="1"/>
          </p:cNvPicPr>
          <p:nvPr>
            <p:ph sz="half" idx="2"/>
          </p:nvPr>
        </p:nvPicPr>
        <p:blipFill>
          <a:blip r:embed="rId2" cstate="print"/>
          <a:stretch>
            <a:fillRect/>
          </a:stretch>
        </p:blipFill>
        <p:spPr>
          <a:xfrm>
            <a:off x="2590800" y="4419600"/>
            <a:ext cx="3454001" cy="2326546"/>
          </a:xfrm>
        </p:spPr>
      </p:pic>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 Technology</a:t>
            </a:r>
            <a:endParaRPr lang="en-US" dirty="0"/>
          </a:p>
        </p:txBody>
      </p:sp>
      <p:sp>
        <p:nvSpPr>
          <p:cNvPr id="3" name="Content Placeholder 2"/>
          <p:cNvSpPr>
            <a:spLocks noGrp="1"/>
          </p:cNvSpPr>
          <p:nvPr>
            <p:ph idx="1"/>
          </p:nvPr>
        </p:nvSpPr>
        <p:spPr/>
        <p:txBody>
          <a:bodyPr/>
          <a:lstStyle/>
          <a:p>
            <a:r>
              <a:rPr lang="en-US" dirty="0" smtClean="0"/>
              <a:t>RFID tags must be used in conjunction with a separate reader or writer. </a:t>
            </a:r>
          </a:p>
          <a:p>
            <a:r>
              <a:rPr lang="en-US" dirty="0" smtClean="0"/>
              <a:t>While some RFID tags require a battery, many are passive and do not. </a:t>
            </a:r>
          </a:p>
          <a:p>
            <a:r>
              <a:rPr lang="en-US" dirty="0" smtClean="0"/>
              <a:t>The effective range of RFID varies from a few centimeters to several meters, but in most cases, since data is transmitted via radio waves, it is not necessary for a tag to be in the line of sight of the reader.</a:t>
            </a:r>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 Technology</a:t>
            </a:r>
            <a:endParaRPr lang="en-US" dirty="0"/>
          </a:p>
        </p:txBody>
      </p:sp>
      <p:sp>
        <p:nvSpPr>
          <p:cNvPr id="3" name="Content Placeholder 2"/>
          <p:cNvSpPr>
            <a:spLocks noGrp="1"/>
          </p:cNvSpPr>
          <p:nvPr>
            <p:ph idx="1"/>
          </p:nvPr>
        </p:nvSpPr>
        <p:spPr/>
        <p:txBody>
          <a:bodyPr/>
          <a:lstStyle/>
          <a:p>
            <a:r>
              <a:rPr lang="en-US" dirty="0" smtClean="0"/>
              <a:t>This technology is being deployed in a wide variety of applications.</a:t>
            </a:r>
          </a:p>
          <a:p>
            <a:r>
              <a:rPr lang="en-US" dirty="0" smtClean="0"/>
              <a:t>Many vendors are incorporating RFID for consumer-product tracking.</a:t>
            </a:r>
          </a:p>
          <a:p>
            <a:r>
              <a:rPr lang="en-US" dirty="0" smtClean="0"/>
              <a:t>Car key fobs.</a:t>
            </a:r>
          </a:p>
          <a:p>
            <a:r>
              <a:rPr lang="en-US" dirty="0" smtClean="0"/>
              <a:t>Electronic toll transponders.</a:t>
            </a:r>
          </a:p>
          <a:p>
            <a:pPr>
              <a:buNone/>
            </a:pP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Passports</a:t>
            </a:r>
            <a:endParaRPr lang="en-US" dirty="0"/>
          </a:p>
        </p:txBody>
      </p:sp>
      <p:sp>
        <p:nvSpPr>
          <p:cNvPr id="3" name="Content Placeholder 2"/>
          <p:cNvSpPr>
            <a:spLocks noGrp="1"/>
          </p:cNvSpPr>
          <p:nvPr>
            <p:ph sz="half" idx="1"/>
          </p:nvPr>
        </p:nvSpPr>
        <p:spPr>
          <a:xfrm>
            <a:off x="457200" y="1600200"/>
            <a:ext cx="4343400" cy="4525963"/>
          </a:xfrm>
        </p:spPr>
        <p:txBody>
          <a:bodyPr/>
          <a:lstStyle/>
          <a:p>
            <a:r>
              <a:rPr lang="en-US" sz="2400" dirty="0" smtClean="0"/>
              <a:t>Modern passports of several countries, including the United States, feature an embedded RFID chip that contains information about the owner, including a digital facial photograph that allows airport officials to compare the passport’s owner to the person who is carrying the passport.</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15</a:t>
            </a:fld>
            <a:endParaRPr lang="en-US"/>
          </a:p>
        </p:txBody>
      </p:sp>
      <p:pic>
        <p:nvPicPr>
          <p:cNvPr id="6" name="Picture 5" descr="02-12b.tif"/>
          <p:cNvPicPr>
            <a:picLocks noChangeAspect="1"/>
          </p:cNvPicPr>
          <p:nvPr/>
        </p:nvPicPr>
        <p:blipFill>
          <a:blip r:embed="rId2" cstate="print"/>
          <a:stretch>
            <a:fillRect/>
          </a:stretch>
        </p:blipFill>
        <p:spPr>
          <a:xfrm>
            <a:off x="4724400" y="2661295"/>
            <a:ext cx="1368084" cy="1185927"/>
          </a:xfrm>
          <a:prstGeom prst="rect">
            <a:avLst/>
          </a:prstGeom>
        </p:spPr>
      </p:pic>
      <p:pic>
        <p:nvPicPr>
          <p:cNvPr id="7" name="Picture 6" descr="02-12a.tif"/>
          <p:cNvPicPr>
            <a:picLocks noChangeAspect="1"/>
          </p:cNvPicPr>
          <p:nvPr/>
        </p:nvPicPr>
        <p:blipFill>
          <a:blip r:embed="rId3" cstate="print"/>
          <a:stretch>
            <a:fillRect/>
          </a:stretch>
        </p:blipFill>
        <p:spPr>
          <a:xfrm>
            <a:off x="6944208" y="2855689"/>
            <a:ext cx="1835429" cy="2630711"/>
          </a:xfrm>
          <a:prstGeom prst="rect">
            <a:avLst/>
          </a:prstGeom>
        </p:spPr>
      </p:pic>
      <p:sp>
        <p:nvSpPr>
          <p:cNvPr id="8" name="Oval 7"/>
          <p:cNvSpPr/>
          <p:nvPr/>
        </p:nvSpPr>
        <p:spPr>
          <a:xfrm>
            <a:off x="7620344" y="4968936"/>
            <a:ext cx="499301" cy="300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8" idx="2"/>
          </p:cNvCxnSpPr>
          <p:nvPr/>
        </p:nvCxnSpPr>
        <p:spPr>
          <a:xfrm>
            <a:off x="5872792" y="4617774"/>
            <a:ext cx="1747552" cy="501661"/>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73910" y="4316777"/>
            <a:ext cx="852059" cy="425511"/>
          </a:xfrm>
          <a:prstGeom prst="rect">
            <a:avLst/>
          </a:prstGeom>
          <a:noFill/>
        </p:spPr>
        <p:txBody>
          <a:bodyPr wrap="none" rtlCol="0">
            <a:spAutoFit/>
          </a:bodyPr>
          <a:lstStyle/>
          <a:p>
            <a:r>
              <a:rPr lang="en-US" dirty="0" smtClean="0">
                <a:latin typeface="Arial" pitchFamily="34" charset="0"/>
                <a:cs typeface="Arial" pitchFamily="34" charset="0"/>
              </a:rPr>
              <a:t>e-Passport</a:t>
            </a:r>
          </a:p>
          <a:p>
            <a:r>
              <a:rPr lang="en-US" dirty="0" smtClean="0">
                <a:latin typeface="Arial" pitchFamily="34" charset="0"/>
                <a:cs typeface="Arial" pitchFamily="34" charset="0"/>
              </a:rPr>
              <a:t>  symbol</a:t>
            </a:r>
            <a:endParaRPr lang="en-US" dirty="0">
              <a:latin typeface="Arial" pitchFamily="34" charset="0"/>
              <a:cs typeface="Arial" pitchFamily="34" charset="0"/>
            </a:endParaRPr>
          </a:p>
        </p:txBody>
      </p:sp>
      <p:sp>
        <p:nvSpPr>
          <p:cNvPr id="11" name="Freeform 10"/>
          <p:cNvSpPr/>
          <p:nvPr/>
        </p:nvSpPr>
        <p:spPr>
          <a:xfrm>
            <a:off x="5423421" y="2209800"/>
            <a:ext cx="1887922" cy="634175"/>
          </a:xfrm>
          <a:custGeom>
            <a:avLst/>
            <a:gdLst>
              <a:gd name="connsiteX0" fmla="*/ 0 w 2779144"/>
              <a:gd name="connsiteY0" fmla="*/ 353682 h 905773"/>
              <a:gd name="connsiteX1" fmla="*/ 1268083 w 2779144"/>
              <a:gd name="connsiteY1" fmla="*/ 25879 h 905773"/>
              <a:gd name="connsiteX2" fmla="*/ 2562046 w 2779144"/>
              <a:gd name="connsiteY2" fmla="*/ 508958 h 905773"/>
              <a:gd name="connsiteX3" fmla="*/ 2570672 w 2779144"/>
              <a:gd name="connsiteY3" fmla="*/ 905773 h 905773"/>
            </a:gdLst>
            <a:ahLst/>
            <a:cxnLst>
              <a:cxn ang="0">
                <a:pos x="connsiteX0" y="connsiteY0"/>
              </a:cxn>
              <a:cxn ang="0">
                <a:pos x="connsiteX1" y="connsiteY1"/>
              </a:cxn>
              <a:cxn ang="0">
                <a:pos x="connsiteX2" y="connsiteY2"/>
              </a:cxn>
              <a:cxn ang="0">
                <a:pos x="connsiteX3" y="connsiteY3"/>
              </a:cxn>
            </a:cxnLst>
            <a:rect l="l" t="t" r="r" b="b"/>
            <a:pathLst>
              <a:path w="2779144" h="905773">
                <a:moveTo>
                  <a:pt x="0" y="353682"/>
                </a:moveTo>
                <a:cubicBezTo>
                  <a:pt x="420537" y="176841"/>
                  <a:pt x="841075" y="0"/>
                  <a:pt x="1268083" y="25879"/>
                </a:cubicBezTo>
                <a:cubicBezTo>
                  <a:pt x="1695091" y="51758"/>
                  <a:pt x="2344948" y="362309"/>
                  <a:pt x="2562046" y="508958"/>
                </a:cubicBezTo>
                <a:cubicBezTo>
                  <a:pt x="2779144" y="655607"/>
                  <a:pt x="2674908" y="780690"/>
                  <a:pt x="2570672" y="905773"/>
                </a:cubicBezTo>
              </a:path>
            </a:pathLst>
          </a:cu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6349482" y="2611129"/>
            <a:ext cx="921351" cy="599154"/>
          </a:xfrm>
          <a:custGeom>
            <a:avLst/>
            <a:gdLst>
              <a:gd name="connsiteX0" fmla="*/ 0 w 1406106"/>
              <a:gd name="connsiteY0" fmla="*/ 910087 h 910087"/>
              <a:gd name="connsiteX1" fmla="*/ 241540 w 1406106"/>
              <a:gd name="connsiteY1" fmla="*/ 444261 h 910087"/>
              <a:gd name="connsiteX2" fmla="*/ 733245 w 1406106"/>
              <a:gd name="connsiteY2" fmla="*/ 56072 h 910087"/>
              <a:gd name="connsiteX3" fmla="*/ 1311215 w 1406106"/>
              <a:gd name="connsiteY3" fmla="*/ 107830 h 910087"/>
              <a:gd name="connsiteX4" fmla="*/ 1302589 w 1406106"/>
              <a:gd name="connsiteY4" fmla="*/ 306238 h 910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06" h="910087">
                <a:moveTo>
                  <a:pt x="0" y="910087"/>
                </a:moveTo>
                <a:cubicBezTo>
                  <a:pt x="59666" y="748342"/>
                  <a:pt x="119332" y="586597"/>
                  <a:pt x="241540" y="444261"/>
                </a:cubicBezTo>
                <a:cubicBezTo>
                  <a:pt x="363748" y="301925"/>
                  <a:pt x="554966" y="112144"/>
                  <a:pt x="733245" y="56072"/>
                </a:cubicBezTo>
                <a:cubicBezTo>
                  <a:pt x="911524" y="0"/>
                  <a:pt x="1216324" y="66136"/>
                  <a:pt x="1311215" y="107830"/>
                </a:cubicBezTo>
                <a:cubicBezTo>
                  <a:pt x="1406106" y="149524"/>
                  <a:pt x="1354347" y="227881"/>
                  <a:pt x="1302589" y="306238"/>
                </a:cubicBezTo>
              </a:path>
            </a:pathLst>
          </a:cu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723001" y="2294612"/>
            <a:ext cx="1443024" cy="553998"/>
          </a:xfrm>
          <a:prstGeom prst="rect">
            <a:avLst/>
          </a:prstGeom>
          <a:noFill/>
        </p:spPr>
        <p:txBody>
          <a:bodyPr wrap="none" rtlCol="0">
            <a:spAutoFit/>
          </a:bodyPr>
          <a:lstStyle/>
          <a:p>
            <a:r>
              <a:rPr lang="en-US" sz="1000" dirty="0" smtClean="0"/>
              <a:t>RFID chip and </a:t>
            </a:r>
          </a:p>
          <a:p>
            <a:r>
              <a:rPr lang="en-US" sz="1000" dirty="0" smtClean="0"/>
              <a:t>antenna is embedded </a:t>
            </a:r>
          </a:p>
          <a:p>
            <a:r>
              <a:rPr lang="en-US" sz="1000" dirty="0" smtClean="0"/>
              <a:t>in the cover</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Passport Security</a:t>
            </a:r>
            <a:endParaRPr lang="en-US" dirty="0"/>
          </a:p>
        </p:txBody>
      </p:sp>
      <p:sp>
        <p:nvSpPr>
          <p:cNvPr id="3" name="Content Placeholder 2"/>
          <p:cNvSpPr>
            <a:spLocks noGrp="1"/>
          </p:cNvSpPr>
          <p:nvPr>
            <p:ph idx="1"/>
          </p:nvPr>
        </p:nvSpPr>
        <p:spPr>
          <a:xfrm>
            <a:off x="457200" y="1447800"/>
            <a:ext cx="8229600" cy="5105400"/>
          </a:xfrm>
        </p:spPr>
        <p:txBody>
          <a:bodyPr/>
          <a:lstStyle/>
          <a:p>
            <a:r>
              <a:rPr lang="en-US" sz="2400" dirty="0" smtClean="0"/>
              <a:t>In order to protect the sensitive information on a passport, all RFID communications are encrypted with a </a:t>
            </a:r>
            <a:r>
              <a:rPr lang="en-US" sz="2400" b="1" dirty="0" smtClean="0"/>
              <a:t>secret key. </a:t>
            </a:r>
          </a:p>
          <a:p>
            <a:r>
              <a:rPr lang="en-US" sz="2400" dirty="0" smtClean="0"/>
              <a:t>In many instances, however, this secret key is merely the passport number, the holder’s date of birth, and the expiration date, in that order. </a:t>
            </a:r>
          </a:p>
          <a:p>
            <a:pPr lvl="1"/>
            <a:r>
              <a:rPr lang="en-US" sz="2400" dirty="0" smtClean="0"/>
              <a:t>All of this information is printed on the card, either in text or using a barcode or other optical storage method. </a:t>
            </a:r>
          </a:p>
          <a:p>
            <a:pPr lvl="1"/>
            <a:r>
              <a:rPr lang="en-US" sz="2400" dirty="0" smtClean="0"/>
              <a:t>While this secret key is intended to be only accessible to those with physical access to the passport, an attacker with information on the owner, including when their passport was issued, may be able to easily reconstruct this key, especially since passport numbers are typically issued sequentially.</a:t>
            </a:r>
            <a:endParaRPr lang="en-US" sz="24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Biometrics</a:t>
            </a:r>
            <a:endParaRPr lang="en-US" dirty="0"/>
          </a:p>
        </p:txBody>
      </p:sp>
      <p:sp>
        <p:nvSpPr>
          <p:cNvPr id="3" name="Content Placeholder 2"/>
          <p:cNvSpPr>
            <a:spLocks noGrp="1"/>
          </p:cNvSpPr>
          <p:nvPr>
            <p:ph sz="half" idx="1"/>
          </p:nvPr>
        </p:nvSpPr>
        <p:spPr>
          <a:xfrm>
            <a:off x="457200" y="1600200"/>
            <a:ext cx="5105400" cy="4525963"/>
          </a:xfrm>
        </p:spPr>
        <p:txBody>
          <a:bodyPr/>
          <a:lstStyle/>
          <a:p>
            <a:r>
              <a:rPr lang="en-US" sz="2400" b="1" dirty="0" smtClean="0"/>
              <a:t>Biometric </a:t>
            </a:r>
            <a:r>
              <a:rPr lang="en-US" sz="2400" dirty="0" smtClean="0"/>
              <a:t>refers to any measure used to uniquely identify a person based on biological or physiological traits. </a:t>
            </a:r>
          </a:p>
          <a:p>
            <a:r>
              <a:rPr lang="en-US" sz="2400" dirty="0" smtClean="0"/>
              <a:t>Generally, biometric systems incorporate some sort of sensor or scanner to read in biometric information and then compare this information to stored templates of accepted users before granting access.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17</a:t>
            </a:fld>
            <a:endParaRPr lang="en-US"/>
          </a:p>
        </p:txBody>
      </p:sp>
      <p:pic>
        <p:nvPicPr>
          <p:cNvPr id="88066" name="Picture 2"/>
          <p:cNvPicPr>
            <a:picLocks noGrp="1" noChangeAspect="1" noChangeArrowheads="1"/>
          </p:cNvPicPr>
          <p:nvPr>
            <p:ph sz="half" idx="2"/>
          </p:nvPr>
        </p:nvPicPr>
        <p:blipFill>
          <a:blip r:embed="rId2" cstate="print"/>
          <a:srcRect/>
          <a:stretch>
            <a:fillRect/>
          </a:stretch>
        </p:blipFill>
        <p:spPr bwMode="auto">
          <a:xfrm>
            <a:off x="5562600" y="1600200"/>
            <a:ext cx="3181019" cy="4525963"/>
          </a:xfrm>
          <a:prstGeom prst="rect">
            <a:avLst/>
          </a:prstGeom>
          <a:noFill/>
          <a:ln w="9525">
            <a:noFill/>
            <a:miter lim="800000"/>
            <a:headEnd/>
            <a:tailEnd/>
          </a:ln>
        </p:spPr>
      </p:pic>
      <p:sp>
        <p:nvSpPr>
          <p:cNvPr id="7" name="TextBox 6"/>
          <p:cNvSpPr txBox="1"/>
          <p:nvPr/>
        </p:nvSpPr>
        <p:spPr>
          <a:xfrm>
            <a:off x="762000" y="6642556"/>
            <a:ext cx="8028160" cy="215444"/>
          </a:xfrm>
          <a:prstGeom prst="rect">
            <a:avLst/>
          </a:prstGeom>
          <a:noFill/>
        </p:spPr>
        <p:txBody>
          <a:bodyPr wrap="none" rtlCol="0">
            <a:spAutoFit/>
          </a:bodyPr>
          <a:lstStyle/>
          <a:p>
            <a:r>
              <a:rPr lang="en-US" sz="800" dirty="0" smtClean="0"/>
              <a:t>Image from http://commons.wikimedia.org/wiki/File:Fingerprint_scanner_in_Tel_Aviv.jpg used with permission under the Creative Commons Attribution 3.0 </a:t>
            </a:r>
            <a:r>
              <a:rPr lang="en-US" sz="800" dirty="0" err="1" smtClean="0"/>
              <a:t>Unported</a:t>
            </a:r>
            <a:r>
              <a:rPr lang="en-US" sz="800" dirty="0" smtClean="0"/>
              <a:t> license</a:t>
            </a:r>
            <a:endParaRPr lang="en-US"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p>
            <a:r>
              <a:rPr lang="en-US" sz="4000" dirty="0" smtClean="0"/>
              <a:t>Requirements for Biometric Identification</a:t>
            </a:r>
            <a:endParaRPr lang="en-US" sz="4000" dirty="0"/>
          </a:p>
        </p:txBody>
      </p:sp>
      <p:sp>
        <p:nvSpPr>
          <p:cNvPr id="3" name="Content Placeholder 2"/>
          <p:cNvSpPr>
            <a:spLocks noGrp="1"/>
          </p:cNvSpPr>
          <p:nvPr>
            <p:ph idx="1"/>
          </p:nvPr>
        </p:nvSpPr>
        <p:spPr>
          <a:xfrm>
            <a:off x="457200" y="1600200"/>
            <a:ext cx="8229600" cy="4800600"/>
          </a:xfrm>
        </p:spPr>
        <p:txBody>
          <a:bodyPr/>
          <a:lstStyle/>
          <a:p>
            <a:r>
              <a:rPr lang="en-US" b="1" dirty="0" smtClean="0"/>
              <a:t>Universality. </a:t>
            </a:r>
            <a:r>
              <a:rPr lang="en-US" dirty="0" smtClean="0"/>
              <a:t>Almost every person should have this characteristic.</a:t>
            </a:r>
          </a:p>
          <a:p>
            <a:r>
              <a:rPr lang="en-US" b="1" dirty="0" smtClean="0"/>
              <a:t>Distinctiveness. </a:t>
            </a:r>
            <a:r>
              <a:rPr lang="en-US" dirty="0" smtClean="0"/>
              <a:t>Each person should have noticeable differences in the characteristic. </a:t>
            </a:r>
          </a:p>
          <a:p>
            <a:r>
              <a:rPr lang="en-US" b="1" dirty="0" smtClean="0"/>
              <a:t>Permanence. </a:t>
            </a:r>
            <a:r>
              <a:rPr lang="en-US" dirty="0" smtClean="0"/>
              <a:t>The characteristic should not change significantly over time. </a:t>
            </a:r>
          </a:p>
          <a:p>
            <a:r>
              <a:rPr lang="en-US" b="1" dirty="0" smtClean="0"/>
              <a:t>Collectability. </a:t>
            </a:r>
            <a:r>
              <a:rPr lang="en-US" dirty="0" smtClean="0"/>
              <a:t>The characteristic should have the ability to be effectively determined and quantified.</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 Identification</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19</a:t>
            </a:fld>
            <a:endParaRPr lang="en-US"/>
          </a:p>
        </p:txBody>
      </p:sp>
      <p:grpSp>
        <p:nvGrpSpPr>
          <p:cNvPr id="23" name="Group 22"/>
          <p:cNvGrpSpPr/>
          <p:nvPr/>
        </p:nvGrpSpPr>
        <p:grpSpPr>
          <a:xfrm>
            <a:off x="887116" y="1430931"/>
            <a:ext cx="7494884" cy="4893669"/>
            <a:chOff x="409063" y="296334"/>
            <a:chExt cx="8686021" cy="5816535"/>
          </a:xfrm>
        </p:grpSpPr>
        <p:pic>
          <p:nvPicPr>
            <p:cNvPr id="5" name="Picture 4" descr="02-13b.tif"/>
            <p:cNvPicPr>
              <a:picLocks noChangeAspect="1"/>
            </p:cNvPicPr>
            <p:nvPr/>
          </p:nvPicPr>
          <p:blipFill>
            <a:blip r:embed="rId2" cstate="print"/>
            <a:stretch>
              <a:fillRect/>
            </a:stretch>
          </p:blipFill>
          <p:spPr>
            <a:xfrm>
              <a:off x="698427" y="424353"/>
              <a:ext cx="1152144" cy="1700784"/>
            </a:xfrm>
            <a:prstGeom prst="rect">
              <a:avLst/>
            </a:prstGeom>
          </p:spPr>
        </p:pic>
        <p:pic>
          <p:nvPicPr>
            <p:cNvPr id="6" name="Picture 5" descr="02-13a.tif"/>
            <p:cNvPicPr>
              <a:picLocks noChangeAspect="1"/>
            </p:cNvPicPr>
            <p:nvPr/>
          </p:nvPicPr>
          <p:blipFill>
            <a:blip r:embed="rId3" cstate="print"/>
            <a:stretch>
              <a:fillRect/>
            </a:stretch>
          </p:blipFill>
          <p:spPr>
            <a:xfrm>
              <a:off x="6979983" y="3796439"/>
              <a:ext cx="1691640" cy="914400"/>
            </a:xfrm>
            <a:prstGeom prst="rect">
              <a:avLst/>
            </a:prstGeom>
          </p:spPr>
        </p:pic>
        <p:pic>
          <p:nvPicPr>
            <p:cNvPr id="7" name="Picture 6"/>
            <p:cNvPicPr>
              <a:picLocks noChangeAspect="1"/>
            </p:cNvPicPr>
            <p:nvPr/>
          </p:nvPicPr>
          <p:blipFill>
            <a:blip r:embed="rId4" cstate="print"/>
            <a:stretch>
              <a:fillRect/>
            </a:stretch>
          </p:blipFill>
          <p:spPr>
            <a:xfrm>
              <a:off x="409063" y="4831789"/>
              <a:ext cx="5689310" cy="509361"/>
            </a:xfrm>
            <a:prstGeom prst="rect">
              <a:avLst/>
            </a:prstGeom>
            <a:ln w="38100" cap="flat" cmpd="sng" algn="ctr">
              <a:solidFill>
                <a:srgbClr val="7F7F7F"/>
              </a:solidFill>
              <a:prstDash val="solid"/>
              <a:round/>
              <a:headEnd type="none" w="med" len="med"/>
              <a:tailEnd type="none" w="med" len="med"/>
            </a:ln>
          </p:spPr>
        </p:pic>
        <p:pic>
          <p:nvPicPr>
            <p:cNvPr id="8" name="Picture 7"/>
            <p:cNvPicPr>
              <a:picLocks noChangeAspect="1"/>
            </p:cNvPicPr>
            <p:nvPr/>
          </p:nvPicPr>
          <p:blipFill>
            <a:blip r:embed="rId5" cstate="print"/>
            <a:stretch>
              <a:fillRect/>
            </a:stretch>
          </p:blipFill>
          <p:spPr>
            <a:xfrm flipV="1">
              <a:off x="409063" y="3288201"/>
              <a:ext cx="5689310" cy="525460"/>
            </a:xfrm>
            <a:prstGeom prst="rect">
              <a:avLst/>
            </a:prstGeom>
            <a:ln w="38100" cap="flat" cmpd="sng" algn="ctr">
              <a:solidFill>
                <a:schemeClr val="bg1">
                  <a:lumMod val="50000"/>
                </a:schemeClr>
              </a:solidFill>
              <a:prstDash val="solid"/>
              <a:round/>
              <a:headEnd type="none" w="med" len="med"/>
              <a:tailEnd type="none" w="med" len="med"/>
            </a:ln>
          </p:spPr>
        </p:pic>
        <p:sp>
          <p:nvSpPr>
            <p:cNvPr id="9" name="TextBox 8"/>
            <p:cNvSpPr txBox="1"/>
            <p:nvPr/>
          </p:nvSpPr>
          <p:spPr>
            <a:xfrm>
              <a:off x="2145225" y="2889158"/>
              <a:ext cx="1672904" cy="369332"/>
            </a:xfrm>
            <a:prstGeom prst="rect">
              <a:avLst/>
            </a:prstGeom>
            <a:noFill/>
          </p:spPr>
          <p:txBody>
            <a:bodyPr wrap="none" rtlCol="0">
              <a:spAutoFit/>
            </a:bodyPr>
            <a:lstStyle/>
            <a:p>
              <a:r>
                <a:rPr lang="en-US" dirty="0" smtClean="0">
                  <a:latin typeface="Arial"/>
                  <a:cs typeface="Arial"/>
                </a:rPr>
                <a:t>Feature vector</a:t>
              </a:r>
              <a:endParaRPr lang="en-US" dirty="0">
                <a:latin typeface="Arial"/>
                <a:cs typeface="Arial"/>
              </a:endParaRPr>
            </a:p>
          </p:txBody>
        </p:sp>
        <p:sp>
          <p:nvSpPr>
            <p:cNvPr id="10" name="TextBox 9"/>
            <p:cNvSpPr txBox="1"/>
            <p:nvPr/>
          </p:nvSpPr>
          <p:spPr>
            <a:xfrm>
              <a:off x="2145794" y="4462457"/>
              <a:ext cx="1942396" cy="369332"/>
            </a:xfrm>
            <a:prstGeom prst="rect">
              <a:avLst/>
            </a:prstGeom>
            <a:noFill/>
          </p:spPr>
          <p:txBody>
            <a:bodyPr wrap="none" rtlCol="0">
              <a:spAutoFit/>
            </a:bodyPr>
            <a:lstStyle/>
            <a:p>
              <a:r>
                <a:rPr lang="en-US" dirty="0" smtClean="0">
                  <a:latin typeface="Arial"/>
                  <a:cs typeface="Arial"/>
                </a:rPr>
                <a:t>Reference vector</a:t>
              </a:r>
              <a:endParaRPr lang="en-US" dirty="0">
                <a:latin typeface="Arial"/>
                <a:cs typeface="Arial"/>
              </a:endParaRPr>
            </a:p>
          </p:txBody>
        </p:sp>
        <p:sp>
          <p:nvSpPr>
            <p:cNvPr id="11" name="TextBox 10"/>
            <p:cNvSpPr txBox="1"/>
            <p:nvPr/>
          </p:nvSpPr>
          <p:spPr>
            <a:xfrm>
              <a:off x="6652476" y="3445639"/>
              <a:ext cx="2442608" cy="369332"/>
            </a:xfrm>
            <a:prstGeom prst="rect">
              <a:avLst/>
            </a:prstGeom>
            <a:noFill/>
          </p:spPr>
          <p:txBody>
            <a:bodyPr wrap="none" rtlCol="0">
              <a:spAutoFit/>
            </a:bodyPr>
            <a:lstStyle/>
            <a:p>
              <a:r>
                <a:rPr lang="en-US" dirty="0" smtClean="0">
                  <a:latin typeface="Arial"/>
                  <a:cs typeface="Arial"/>
                </a:rPr>
                <a:t>Comparison algorithm</a:t>
              </a:r>
              <a:endParaRPr lang="en-US" dirty="0">
                <a:latin typeface="Arial"/>
                <a:cs typeface="Arial"/>
              </a:endParaRPr>
            </a:p>
          </p:txBody>
        </p:sp>
        <p:sp>
          <p:nvSpPr>
            <p:cNvPr id="12" name="TextBox 11"/>
            <p:cNvSpPr txBox="1"/>
            <p:nvPr/>
          </p:nvSpPr>
          <p:spPr>
            <a:xfrm>
              <a:off x="6098373" y="5743537"/>
              <a:ext cx="1057050" cy="369332"/>
            </a:xfrm>
            <a:prstGeom prst="rect">
              <a:avLst/>
            </a:prstGeom>
            <a:noFill/>
            <a:ln>
              <a:solidFill>
                <a:srgbClr val="262626"/>
              </a:solidFill>
            </a:ln>
          </p:spPr>
          <p:txBody>
            <a:bodyPr wrap="none" rtlCol="0">
              <a:spAutoFit/>
            </a:bodyPr>
            <a:lstStyle/>
            <a:p>
              <a:r>
                <a:rPr lang="en-US" dirty="0" smtClean="0">
                  <a:latin typeface="Arial"/>
                  <a:cs typeface="Arial"/>
                </a:rPr>
                <a:t>matches</a:t>
              </a:r>
              <a:endParaRPr lang="en-US" dirty="0">
                <a:latin typeface="Arial"/>
                <a:cs typeface="Arial"/>
              </a:endParaRPr>
            </a:p>
          </p:txBody>
        </p:sp>
        <p:sp>
          <p:nvSpPr>
            <p:cNvPr id="13" name="TextBox 12"/>
            <p:cNvSpPr txBox="1"/>
            <p:nvPr/>
          </p:nvSpPr>
          <p:spPr>
            <a:xfrm>
              <a:off x="7473351" y="5743537"/>
              <a:ext cx="1621733" cy="369332"/>
            </a:xfrm>
            <a:prstGeom prst="rect">
              <a:avLst/>
            </a:prstGeom>
            <a:noFill/>
            <a:ln>
              <a:solidFill>
                <a:srgbClr val="262626"/>
              </a:solidFill>
            </a:ln>
          </p:spPr>
          <p:txBody>
            <a:bodyPr wrap="none" rtlCol="0">
              <a:spAutoFit/>
            </a:bodyPr>
            <a:lstStyle/>
            <a:p>
              <a:r>
                <a:rPr lang="en-US" dirty="0" smtClean="0">
                  <a:latin typeface="Arial"/>
                  <a:cs typeface="Arial"/>
                </a:rPr>
                <a:t>doesn’t match</a:t>
              </a:r>
              <a:endParaRPr lang="en-US" dirty="0">
                <a:latin typeface="Arial"/>
                <a:cs typeface="Arial"/>
              </a:endParaRPr>
            </a:p>
          </p:txBody>
        </p:sp>
        <p:sp>
          <p:nvSpPr>
            <p:cNvPr id="14" name="TextBox 13"/>
            <p:cNvSpPr txBox="1"/>
            <p:nvPr/>
          </p:nvSpPr>
          <p:spPr>
            <a:xfrm>
              <a:off x="741821" y="2125137"/>
              <a:ext cx="1146656" cy="369332"/>
            </a:xfrm>
            <a:prstGeom prst="rect">
              <a:avLst/>
            </a:prstGeom>
            <a:noFill/>
          </p:spPr>
          <p:txBody>
            <a:bodyPr wrap="none" rtlCol="0">
              <a:spAutoFit/>
            </a:bodyPr>
            <a:lstStyle/>
            <a:p>
              <a:r>
                <a:rPr lang="en-US" dirty="0" smtClean="0">
                  <a:latin typeface="Arial"/>
                  <a:cs typeface="Arial"/>
                </a:rPr>
                <a:t>Biometric</a:t>
              </a:r>
              <a:endParaRPr lang="en-US" dirty="0">
                <a:latin typeface="Arial"/>
                <a:cs typeface="Arial"/>
              </a:endParaRPr>
            </a:p>
          </p:txBody>
        </p:sp>
        <p:sp>
          <p:nvSpPr>
            <p:cNvPr id="15" name="TextBox 14"/>
            <p:cNvSpPr txBox="1"/>
            <p:nvPr/>
          </p:nvSpPr>
          <p:spPr>
            <a:xfrm>
              <a:off x="3818129" y="1884404"/>
              <a:ext cx="941747" cy="369332"/>
            </a:xfrm>
            <a:prstGeom prst="rect">
              <a:avLst/>
            </a:prstGeom>
            <a:noFill/>
          </p:spPr>
          <p:txBody>
            <a:bodyPr wrap="none" rtlCol="0">
              <a:spAutoFit/>
            </a:bodyPr>
            <a:lstStyle/>
            <a:p>
              <a:r>
                <a:rPr lang="en-US" dirty="0" smtClean="0">
                  <a:latin typeface="Arial"/>
                  <a:cs typeface="Arial"/>
                </a:rPr>
                <a:t>Reader</a:t>
              </a:r>
              <a:endParaRPr lang="en-US" dirty="0">
                <a:latin typeface="Arial"/>
                <a:cs typeface="Arial"/>
              </a:endParaRPr>
            </a:p>
          </p:txBody>
        </p:sp>
        <p:sp>
          <p:nvSpPr>
            <p:cNvPr id="16" name="Freeform 15"/>
            <p:cNvSpPr/>
            <p:nvPr/>
          </p:nvSpPr>
          <p:spPr>
            <a:xfrm>
              <a:off x="1850571" y="296334"/>
              <a:ext cx="2237619" cy="731761"/>
            </a:xfrm>
            <a:custGeom>
              <a:avLst/>
              <a:gdLst>
                <a:gd name="connsiteX0" fmla="*/ 0 w 2237619"/>
                <a:gd name="connsiteY0" fmla="*/ 731761 h 731761"/>
                <a:gd name="connsiteX1" fmla="*/ 495905 w 2237619"/>
                <a:gd name="connsiteY1" fmla="*/ 175380 h 731761"/>
                <a:gd name="connsiteX2" fmla="*/ 1596572 w 2237619"/>
                <a:gd name="connsiteY2" fmla="*/ 90714 h 731761"/>
                <a:gd name="connsiteX3" fmla="*/ 2237619 w 2237619"/>
                <a:gd name="connsiteY3" fmla="*/ 719666 h 731761"/>
              </a:gdLst>
              <a:ahLst/>
              <a:cxnLst>
                <a:cxn ang="0">
                  <a:pos x="connsiteX0" y="connsiteY0"/>
                </a:cxn>
                <a:cxn ang="0">
                  <a:pos x="connsiteX1" y="connsiteY1"/>
                </a:cxn>
                <a:cxn ang="0">
                  <a:pos x="connsiteX2" y="connsiteY2"/>
                </a:cxn>
                <a:cxn ang="0">
                  <a:pos x="connsiteX3" y="connsiteY3"/>
                </a:cxn>
              </a:cxnLst>
              <a:rect l="l" t="t" r="r" b="b"/>
              <a:pathLst>
                <a:path w="2237619" h="731761">
                  <a:moveTo>
                    <a:pt x="0" y="731761"/>
                  </a:moveTo>
                  <a:cubicBezTo>
                    <a:pt x="114905" y="506991"/>
                    <a:pt x="229810" y="282221"/>
                    <a:pt x="495905" y="175380"/>
                  </a:cubicBezTo>
                  <a:cubicBezTo>
                    <a:pt x="762000" y="68539"/>
                    <a:pt x="1306286" y="0"/>
                    <a:pt x="1596572" y="90714"/>
                  </a:cubicBezTo>
                  <a:cubicBezTo>
                    <a:pt x="1886858" y="181428"/>
                    <a:pt x="2237619" y="719666"/>
                    <a:pt x="2237619" y="719666"/>
                  </a:cubicBezTo>
                </a:path>
              </a:pathLst>
            </a:custGeom>
            <a:ln w="5715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wn Arrow 16"/>
            <p:cNvSpPr/>
            <p:nvPr/>
          </p:nvSpPr>
          <p:spPr>
            <a:xfrm>
              <a:off x="3967240" y="2326306"/>
              <a:ext cx="695876" cy="883804"/>
            </a:xfrm>
            <a:prstGeom prst="downArrow">
              <a:avLst/>
            </a:prstGeom>
            <a:gradFill>
              <a:gsLst>
                <a:gs pos="0">
                  <a:schemeClr val="tx1">
                    <a:lumMod val="50000"/>
                    <a:lumOff val="50000"/>
                  </a:schemeClr>
                </a:gs>
                <a:gs pos="100000">
                  <a:schemeClr val="bg1">
                    <a:lumMod val="8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Bent Arrow 17"/>
            <p:cNvSpPr/>
            <p:nvPr/>
          </p:nvSpPr>
          <p:spPr>
            <a:xfrm>
              <a:off x="5510491" y="4354282"/>
              <a:ext cx="1299128" cy="426781"/>
            </a:xfrm>
            <a:prstGeom prst="bentArrow">
              <a:avLst>
                <a:gd name="adj1" fmla="val 25000"/>
                <a:gd name="adj2" fmla="val 25000"/>
                <a:gd name="adj3" fmla="val 25000"/>
                <a:gd name="adj4" fmla="val 43750"/>
              </a:avLst>
            </a:prstGeom>
            <a:gradFill>
              <a:gsLst>
                <a:gs pos="0">
                  <a:schemeClr val="tx1">
                    <a:lumMod val="50000"/>
                    <a:lumOff val="50000"/>
                  </a:schemeClr>
                </a:gs>
                <a:gs pos="100000">
                  <a:schemeClr val="bg1">
                    <a:lumMod val="7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19" name="Bent Arrow 18"/>
            <p:cNvSpPr/>
            <p:nvPr/>
          </p:nvSpPr>
          <p:spPr>
            <a:xfrm flipV="1">
              <a:off x="5510491" y="3879121"/>
              <a:ext cx="1299128" cy="426781"/>
            </a:xfrm>
            <a:prstGeom prst="bentArrow">
              <a:avLst/>
            </a:prstGeom>
            <a:gradFill>
              <a:gsLst>
                <a:gs pos="0">
                  <a:schemeClr val="tx1">
                    <a:lumMod val="50000"/>
                    <a:lumOff val="50000"/>
                  </a:schemeClr>
                </a:gs>
                <a:gs pos="100000">
                  <a:schemeClr val="bg1">
                    <a:lumMod val="75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20" name="Freeform 19"/>
            <p:cNvSpPr/>
            <p:nvPr/>
          </p:nvSpPr>
          <p:spPr>
            <a:xfrm>
              <a:off x="6652381" y="4717143"/>
              <a:ext cx="641048" cy="943428"/>
            </a:xfrm>
            <a:custGeom>
              <a:avLst/>
              <a:gdLst>
                <a:gd name="connsiteX0" fmla="*/ 641048 w 641048"/>
                <a:gd name="connsiteY0" fmla="*/ 0 h 943428"/>
                <a:gd name="connsiteX1" fmla="*/ 169333 w 641048"/>
                <a:gd name="connsiteY1" fmla="*/ 374952 h 943428"/>
                <a:gd name="connsiteX2" fmla="*/ 0 w 641048"/>
                <a:gd name="connsiteY2" fmla="*/ 943428 h 943428"/>
              </a:gdLst>
              <a:ahLst/>
              <a:cxnLst>
                <a:cxn ang="0">
                  <a:pos x="connsiteX0" y="connsiteY0"/>
                </a:cxn>
                <a:cxn ang="0">
                  <a:pos x="connsiteX1" y="connsiteY1"/>
                </a:cxn>
                <a:cxn ang="0">
                  <a:pos x="connsiteX2" y="connsiteY2"/>
                </a:cxn>
              </a:cxnLst>
              <a:rect l="l" t="t" r="r" b="b"/>
              <a:pathLst>
                <a:path w="641048" h="943428">
                  <a:moveTo>
                    <a:pt x="641048" y="0"/>
                  </a:moveTo>
                  <a:cubicBezTo>
                    <a:pt x="458611" y="108857"/>
                    <a:pt x="276174" y="217714"/>
                    <a:pt x="169333" y="374952"/>
                  </a:cubicBezTo>
                  <a:cubicBezTo>
                    <a:pt x="62492" y="532190"/>
                    <a:pt x="0" y="943428"/>
                    <a:pt x="0" y="943428"/>
                  </a:cubicBezTo>
                </a:path>
              </a:pathLst>
            </a:custGeom>
            <a:ln w="3810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8030575" y="4710839"/>
              <a:ext cx="290949" cy="943428"/>
            </a:xfrm>
            <a:custGeom>
              <a:avLst/>
              <a:gdLst>
                <a:gd name="connsiteX0" fmla="*/ 641048 w 641048"/>
                <a:gd name="connsiteY0" fmla="*/ 0 h 943428"/>
                <a:gd name="connsiteX1" fmla="*/ 169333 w 641048"/>
                <a:gd name="connsiteY1" fmla="*/ 374952 h 943428"/>
                <a:gd name="connsiteX2" fmla="*/ 0 w 641048"/>
                <a:gd name="connsiteY2" fmla="*/ 943428 h 943428"/>
              </a:gdLst>
              <a:ahLst/>
              <a:cxnLst>
                <a:cxn ang="0">
                  <a:pos x="connsiteX0" y="connsiteY0"/>
                </a:cxn>
                <a:cxn ang="0">
                  <a:pos x="connsiteX1" y="connsiteY1"/>
                </a:cxn>
                <a:cxn ang="0">
                  <a:pos x="connsiteX2" y="connsiteY2"/>
                </a:cxn>
              </a:cxnLst>
              <a:rect l="l" t="t" r="r" b="b"/>
              <a:pathLst>
                <a:path w="641048" h="943428">
                  <a:moveTo>
                    <a:pt x="641048" y="0"/>
                  </a:moveTo>
                  <a:cubicBezTo>
                    <a:pt x="458611" y="108857"/>
                    <a:pt x="276174" y="217714"/>
                    <a:pt x="169333" y="374952"/>
                  </a:cubicBezTo>
                  <a:cubicBezTo>
                    <a:pt x="62492" y="532190"/>
                    <a:pt x="0" y="943428"/>
                    <a:pt x="0" y="943428"/>
                  </a:cubicBezTo>
                </a:path>
              </a:pathLst>
            </a:custGeom>
            <a:ln w="38100" cap="flat" cmpd="sng" algn="ctr">
              <a:solidFill>
                <a:srgbClr val="262626"/>
              </a:solidFill>
              <a:prstDash val="solid"/>
              <a:round/>
              <a:headEnd type="none" w="med" len="med"/>
              <a:tailEnd type="stealth"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descr="02-13c.tif"/>
            <p:cNvPicPr>
              <a:picLocks noChangeAspect="1"/>
            </p:cNvPicPr>
            <p:nvPr/>
          </p:nvPicPr>
          <p:blipFill>
            <a:blip r:embed="rId6" cstate="print"/>
            <a:stretch>
              <a:fillRect/>
            </a:stretch>
          </p:blipFill>
          <p:spPr>
            <a:xfrm>
              <a:off x="3707289" y="1039557"/>
              <a:ext cx="1292352" cy="941832"/>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smtClean="0"/>
              <a:t>Authentication</a:t>
            </a:r>
          </a:p>
        </p:txBody>
      </p:sp>
      <p:sp>
        <p:nvSpPr>
          <p:cNvPr id="3" name="Content Placeholder 2"/>
          <p:cNvSpPr>
            <a:spLocks noGrp="1"/>
          </p:cNvSpPr>
          <p:nvPr>
            <p:ph idx="1"/>
          </p:nvPr>
        </p:nvSpPr>
        <p:spPr>
          <a:xfrm>
            <a:off x="457200" y="1371600"/>
            <a:ext cx="8229600" cy="2362200"/>
          </a:xfrm>
        </p:spPr>
        <p:txBody>
          <a:bodyPr rtlCol="0">
            <a:normAutofit fontScale="85000" lnSpcReduction="20000"/>
          </a:bodyPr>
          <a:lstStyle/>
          <a:p>
            <a:pPr eaLnBrk="1" fontAlgn="auto" hangingPunct="1">
              <a:spcAft>
                <a:spcPts val="0"/>
              </a:spcAft>
              <a:defRPr/>
            </a:pPr>
            <a:r>
              <a:rPr lang="en-US" dirty="0" smtClean="0"/>
              <a:t>The determination of </a:t>
            </a:r>
            <a:r>
              <a:rPr lang="en-US" b="1" dirty="0" smtClean="0"/>
              <a:t>identity</a:t>
            </a:r>
            <a:r>
              <a:rPr lang="en-US" dirty="0" smtClean="0"/>
              <a:t>, usually based on a combination of </a:t>
            </a:r>
          </a:p>
          <a:p>
            <a:pPr lvl="1" eaLnBrk="1" fontAlgn="auto" hangingPunct="1">
              <a:spcAft>
                <a:spcPts val="0"/>
              </a:spcAft>
              <a:defRPr/>
            </a:pPr>
            <a:r>
              <a:rPr lang="en-US" dirty="0" smtClean="0"/>
              <a:t>something the person has (like a smart card or a radio key fob storing secret keys),</a:t>
            </a:r>
          </a:p>
          <a:p>
            <a:pPr lvl="1" eaLnBrk="1" fontAlgn="auto" hangingPunct="1">
              <a:spcAft>
                <a:spcPts val="0"/>
              </a:spcAft>
              <a:defRPr/>
            </a:pPr>
            <a:r>
              <a:rPr lang="en-US" dirty="0" smtClean="0"/>
              <a:t>something the person knows (like a password), </a:t>
            </a:r>
          </a:p>
          <a:p>
            <a:pPr lvl="1" eaLnBrk="1" fontAlgn="auto" hangingPunct="1">
              <a:spcAft>
                <a:spcPts val="0"/>
              </a:spcAft>
              <a:defRPr/>
            </a:pPr>
            <a:r>
              <a:rPr lang="en-US" dirty="0" smtClean="0"/>
              <a:t>something the person is (like a human with a fingerprint). </a:t>
            </a:r>
          </a:p>
        </p:txBody>
      </p:sp>
      <p:sp>
        <p:nvSpPr>
          <p:cNvPr id="4" name="Slide Number Placeholder 3"/>
          <p:cNvSpPr>
            <a:spLocks noGrp="1"/>
          </p:cNvSpPr>
          <p:nvPr>
            <p:ph type="sldNum" sz="quarter" idx="10"/>
          </p:nvPr>
        </p:nvSpPr>
        <p:spPr/>
        <p:txBody>
          <a:bodyPr/>
          <a:lstStyle/>
          <a:p>
            <a:pPr>
              <a:defRPr/>
            </a:pPr>
            <a:fld id="{0EF78A52-B766-4051-8963-45A77E39C2A9}" type="slidenum">
              <a:rPr lang="en-US"/>
              <a:pPr>
                <a:defRPr/>
              </a:pPr>
              <a:t>2</a:t>
            </a:fld>
            <a:endParaRPr lang="en-US"/>
          </a:p>
        </p:txBody>
      </p:sp>
      <p:grpSp>
        <p:nvGrpSpPr>
          <p:cNvPr id="8197" name="Group 14"/>
          <p:cNvGrpSpPr>
            <a:grpSpLocks/>
          </p:cNvGrpSpPr>
          <p:nvPr/>
        </p:nvGrpSpPr>
        <p:grpSpPr bwMode="auto">
          <a:xfrm>
            <a:off x="2514600" y="3648075"/>
            <a:ext cx="4894263" cy="3133725"/>
            <a:chOff x="304800" y="228600"/>
            <a:chExt cx="9243915" cy="6580850"/>
          </a:xfrm>
        </p:grpSpPr>
        <p:pic>
          <p:nvPicPr>
            <p:cNvPr id="8198" name="Picture 4" descr="01-2c.tif"/>
            <p:cNvPicPr>
              <a:picLocks noChangeAspect="1"/>
            </p:cNvPicPr>
            <p:nvPr/>
          </p:nvPicPr>
          <p:blipFill>
            <a:blip r:embed="rId2" cstate="print"/>
            <a:srcRect/>
            <a:stretch>
              <a:fillRect/>
            </a:stretch>
          </p:blipFill>
          <p:spPr bwMode="auto">
            <a:xfrm>
              <a:off x="1981200" y="3886200"/>
              <a:ext cx="2606040" cy="1069848"/>
            </a:xfrm>
            <a:prstGeom prst="rect">
              <a:avLst/>
            </a:prstGeom>
            <a:noFill/>
            <a:ln w="9525">
              <a:noFill/>
              <a:miter lim="800000"/>
              <a:headEnd/>
              <a:tailEnd/>
            </a:ln>
          </p:spPr>
        </p:pic>
        <p:pic>
          <p:nvPicPr>
            <p:cNvPr id="8199" name="Picture 5" descr="01-2b.tif"/>
            <p:cNvPicPr>
              <a:picLocks noChangeAspect="1"/>
            </p:cNvPicPr>
            <p:nvPr/>
          </p:nvPicPr>
          <p:blipFill>
            <a:blip r:embed="rId3" cstate="print"/>
            <a:srcRect/>
            <a:stretch>
              <a:fillRect/>
            </a:stretch>
          </p:blipFill>
          <p:spPr bwMode="auto">
            <a:xfrm>
              <a:off x="5638800" y="990600"/>
              <a:ext cx="1834896" cy="2587752"/>
            </a:xfrm>
            <a:prstGeom prst="rect">
              <a:avLst/>
            </a:prstGeom>
            <a:noFill/>
            <a:ln w="9525">
              <a:noFill/>
              <a:miter lim="800000"/>
              <a:headEnd/>
              <a:tailEnd/>
            </a:ln>
          </p:spPr>
        </p:pic>
        <p:pic>
          <p:nvPicPr>
            <p:cNvPr id="8200" name="Picture 6" descr="01-2a.tif"/>
            <p:cNvPicPr>
              <a:picLocks noChangeAspect="1"/>
            </p:cNvPicPr>
            <p:nvPr/>
          </p:nvPicPr>
          <p:blipFill>
            <a:blip r:embed="rId4" cstate="print"/>
            <a:srcRect/>
            <a:stretch>
              <a:fillRect/>
            </a:stretch>
          </p:blipFill>
          <p:spPr bwMode="auto">
            <a:xfrm>
              <a:off x="304800" y="228600"/>
              <a:ext cx="4005072" cy="2670048"/>
            </a:xfrm>
            <a:prstGeom prst="rect">
              <a:avLst/>
            </a:prstGeom>
            <a:noFill/>
            <a:ln w="9525">
              <a:noFill/>
              <a:miter lim="800000"/>
              <a:headEnd/>
              <a:tailEnd/>
            </a:ln>
          </p:spPr>
        </p:pic>
        <p:sp>
          <p:nvSpPr>
            <p:cNvPr id="8201" name="TextBox 7"/>
            <p:cNvSpPr txBox="1">
              <a:spLocks noChangeArrowheads="1"/>
            </p:cNvSpPr>
            <p:nvPr/>
          </p:nvSpPr>
          <p:spPr bwMode="auto">
            <a:xfrm>
              <a:off x="607493" y="2971801"/>
              <a:ext cx="2746246" cy="549381"/>
            </a:xfrm>
            <a:prstGeom prst="rect">
              <a:avLst/>
            </a:prstGeom>
            <a:noFill/>
            <a:ln w="9525">
              <a:noFill/>
              <a:miter lim="800000"/>
              <a:headEnd/>
              <a:tailEnd/>
            </a:ln>
          </p:spPr>
          <p:txBody>
            <a:bodyPr wrap="none">
              <a:spAutoFit/>
            </a:bodyPr>
            <a:lstStyle/>
            <a:p>
              <a:r>
                <a:rPr lang="en-US" sz="1100" b="1">
                  <a:cs typeface="Arial" pitchFamily="34" charset="0"/>
                </a:rPr>
                <a:t>Something you are</a:t>
              </a:r>
            </a:p>
          </p:txBody>
        </p:sp>
        <p:sp>
          <p:nvSpPr>
            <p:cNvPr id="8202" name="TextBox 8"/>
            <p:cNvSpPr txBox="1">
              <a:spLocks noChangeArrowheads="1"/>
            </p:cNvSpPr>
            <p:nvPr/>
          </p:nvSpPr>
          <p:spPr bwMode="auto">
            <a:xfrm>
              <a:off x="5073020" y="3657600"/>
              <a:ext cx="3027773" cy="549381"/>
            </a:xfrm>
            <a:prstGeom prst="rect">
              <a:avLst/>
            </a:prstGeom>
            <a:noFill/>
            <a:ln w="9525">
              <a:noFill/>
              <a:miter lim="800000"/>
              <a:headEnd/>
              <a:tailEnd/>
            </a:ln>
          </p:spPr>
          <p:txBody>
            <a:bodyPr wrap="none">
              <a:spAutoFit/>
            </a:bodyPr>
            <a:lstStyle/>
            <a:p>
              <a:pPr algn="ctr"/>
              <a:r>
                <a:rPr lang="en-US" sz="1100" b="1">
                  <a:cs typeface="Arial" pitchFamily="34" charset="0"/>
                </a:rPr>
                <a:t>Something you know</a:t>
              </a:r>
            </a:p>
          </p:txBody>
        </p:sp>
        <p:sp>
          <p:nvSpPr>
            <p:cNvPr id="8203" name="TextBox 9"/>
            <p:cNvSpPr txBox="1">
              <a:spLocks noChangeArrowheads="1"/>
            </p:cNvSpPr>
            <p:nvPr/>
          </p:nvSpPr>
          <p:spPr bwMode="auto">
            <a:xfrm>
              <a:off x="2590800" y="6260069"/>
              <a:ext cx="2955122" cy="549381"/>
            </a:xfrm>
            <a:prstGeom prst="rect">
              <a:avLst/>
            </a:prstGeom>
            <a:noFill/>
            <a:ln w="9525">
              <a:noFill/>
              <a:miter lim="800000"/>
              <a:headEnd/>
              <a:tailEnd/>
            </a:ln>
          </p:spPr>
          <p:txBody>
            <a:bodyPr wrap="none">
              <a:spAutoFit/>
            </a:bodyPr>
            <a:lstStyle/>
            <a:p>
              <a:r>
                <a:rPr lang="en-US" sz="1100" b="1">
                  <a:cs typeface="Arial" pitchFamily="34" charset="0"/>
                </a:rPr>
                <a:t>Something you have</a:t>
              </a:r>
            </a:p>
          </p:txBody>
        </p:sp>
        <p:sp>
          <p:nvSpPr>
            <p:cNvPr id="8204" name="TextBox 10"/>
            <p:cNvSpPr txBox="1">
              <a:spLocks noChangeArrowheads="1"/>
            </p:cNvSpPr>
            <p:nvPr/>
          </p:nvSpPr>
          <p:spPr bwMode="auto">
            <a:xfrm>
              <a:off x="3835400" y="5277935"/>
              <a:ext cx="2213465" cy="937180"/>
            </a:xfrm>
            <a:prstGeom prst="rect">
              <a:avLst/>
            </a:prstGeom>
            <a:noFill/>
            <a:ln w="9525">
              <a:solidFill>
                <a:schemeClr val="tx1"/>
              </a:solidFill>
              <a:miter lim="800000"/>
              <a:headEnd/>
              <a:tailEnd/>
            </a:ln>
          </p:spPr>
          <p:txBody>
            <a:bodyPr wrap="none">
              <a:spAutoFit/>
            </a:bodyPr>
            <a:lstStyle/>
            <a:p>
              <a:r>
                <a:rPr lang="en-US" sz="1100">
                  <a:cs typeface="Arial" pitchFamily="34" charset="0"/>
                </a:rPr>
                <a:t>radio token with</a:t>
              </a:r>
            </a:p>
            <a:p>
              <a:r>
                <a:rPr lang="en-US" sz="1100">
                  <a:cs typeface="Arial" pitchFamily="34" charset="0"/>
                </a:rPr>
                <a:t>secret keys</a:t>
              </a:r>
            </a:p>
          </p:txBody>
        </p:sp>
        <p:cxnSp>
          <p:nvCxnSpPr>
            <p:cNvPr id="12" name="Straight Arrow Connector 11"/>
            <p:cNvCxnSpPr>
              <a:stCxn id="8204" idx="0"/>
            </p:cNvCxnSpPr>
            <p:nvPr/>
          </p:nvCxnSpPr>
          <p:spPr>
            <a:xfrm rot="16200000" flipV="1">
              <a:off x="4447530" y="4783533"/>
              <a:ext cx="466727" cy="5247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06" name="TextBox 12"/>
            <p:cNvSpPr txBox="1">
              <a:spLocks noChangeArrowheads="1"/>
            </p:cNvSpPr>
            <p:nvPr/>
          </p:nvSpPr>
          <p:spPr bwMode="auto">
            <a:xfrm>
              <a:off x="6705600" y="609601"/>
              <a:ext cx="2843115" cy="1260344"/>
            </a:xfrm>
            <a:prstGeom prst="rect">
              <a:avLst/>
            </a:prstGeom>
            <a:solidFill>
              <a:schemeClr val="bg1"/>
            </a:solidFill>
            <a:ln w="9525">
              <a:solidFill>
                <a:schemeClr val="tx1"/>
              </a:solidFill>
              <a:miter lim="800000"/>
              <a:headEnd/>
              <a:tailEnd/>
            </a:ln>
          </p:spPr>
          <p:txBody>
            <a:bodyPr wrap="none">
              <a:spAutoFit/>
            </a:bodyPr>
            <a:lstStyle/>
            <a:p>
              <a:r>
                <a:rPr lang="en-US" sz="1100">
                  <a:cs typeface="Arial" pitchFamily="34" charset="0"/>
                </a:rPr>
                <a:t>password=ucIb()w1V</a:t>
              </a:r>
            </a:p>
            <a:p>
              <a:r>
                <a:rPr lang="en-US" sz="1100">
                  <a:cs typeface="Arial" pitchFamily="34" charset="0"/>
                </a:rPr>
                <a:t>mother=Jones</a:t>
              </a:r>
            </a:p>
            <a:p>
              <a:r>
                <a:rPr lang="en-US" sz="1100">
                  <a:cs typeface="Arial" pitchFamily="34" charset="0"/>
                </a:rPr>
                <a:t>pet=Caesar</a:t>
              </a:r>
            </a:p>
          </p:txBody>
        </p:sp>
        <p:sp>
          <p:nvSpPr>
            <p:cNvPr id="8207" name="TextBox 13"/>
            <p:cNvSpPr txBox="1">
              <a:spLocks noChangeArrowheads="1"/>
            </p:cNvSpPr>
            <p:nvPr/>
          </p:nvSpPr>
          <p:spPr bwMode="auto">
            <a:xfrm>
              <a:off x="2590800" y="1447799"/>
              <a:ext cx="2582779" cy="937180"/>
            </a:xfrm>
            <a:prstGeom prst="rect">
              <a:avLst/>
            </a:prstGeom>
            <a:solidFill>
              <a:schemeClr val="bg1"/>
            </a:solidFill>
            <a:ln w="9525">
              <a:solidFill>
                <a:schemeClr val="tx1"/>
              </a:solidFill>
              <a:miter lim="800000"/>
              <a:headEnd/>
              <a:tailEnd/>
            </a:ln>
          </p:spPr>
          <p:txBody>
            <a:bodyPr wrap="none">
              <a:spAutoFit/>
            </a:bodyPr>
            <a:lstStyle/>
            <a:p>
              <a:r>
                <a:rPr lang="en-US" sz="1100">
                  <a:cs typeface="Arial" pitchFamily="34" charset="0"/>
                </a:rPr>
                <a:t>human with fingers</a:t>
              </a:r>
            </a:p>
            <a:p>
              <a:r>
                <a:rPr lang="en-US" sz="1100">
                  <a:cs typeface="Arial" pitchFamily="34" charset="0"/>
                </a:rPr>
                <a:t>and eyes</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Candidates for Biometric IDs</a:t>
            </a:r>
            <a:endParaRPr lang="en-US" dirty="0"/>
          </a:p>
        </p:txBody>
      </p:sp>
      <p:sp>
        <p:nvSpPr>
          <p:cNvPr id="3" name="Content Placeholder 2"/>
          <p:cNvSpPr>
            <a:spLocks noGrp="1"/>
          </p:cNvSpPr>
          <p:nvPr>
            <p:ph idx="1"/>
          </p:nvPr>
        </p:nvSpPr>
        <p:spPr>
          <a:xfrm>
            <a:off x="457200" y="1600200"/>
            <a:ext cx="8229600" cy="5029200"/>
          </a:xfrm>
        </p:spPr>
        <p:txBody>
          <a:bodyPr/>
          <a:lstStyle/>
          <a:p>
            <a:r>
              <a:rPr lang="en-US" sz="2800" dirty="0" smtClean="0"/>
              <a:t>Fingerprints</a:t>
            </a:r>
          </a:p>
          <a:p>
            <a:r>
              <a:rPr lang="en-US" sz="2800" dirty="0" smtClean="0"/>
              <a:t>Retinal/iris scans</a:t>
            </a:r>
          </a:p>
          <a:p>
            <a:r>
              <a:rPr lang="en-US" sz="2800" dirty="0" smtClean="0"/>
              <a:t>DNA</a:t>
            </a:r>
          </a:p>
          <a:p>
            <a:r>
              <a:rPr lang="en-US" sz="2800" dirty="0" smtClean="0"/>
              <a:t>“Blue-ink” signature</a:t>
            </a:r>
          </a:p>
          <a:p>
            <a:r>
              <a:rPr lang="en-US" sz="2800" dirty="0" smtClean="0"/>
              <a:t>Voice recognition</a:t>
            </a:r>
          </a:p>
          <a:p>
            <a:r>
              <a:rPr lang="en-US" sz="2800" dirty="0" smtClean="0"/>
              <a:t>Face recognition</a:t>
            </a:r>
          </a:p>
          <a:p>
            <a:r>
              <a:rPr lang="en-US" sz="2800" dirty="0" smtClean="0"/>
              <a:t>Gait recognition</a:t>
            </a:r>
          </a:p>
          <a:p>
            <a:r>
              <a:rPr lang="en-US" sz="2800" dirty="0" smtClean="0"/>
              <a:t>Let us consider how each of these scores in terms of universality, distinctiveness, permanence, and collectability…</a:t>
            </a:r>
            <a:endParaRPr lang="en-US" sz="2800"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20</a:t>
            </a:fld>
            <a:endParaRPr lang="en-US"/>
          </a:p>
        </p:txBody>
      </p:sp>
      <p:pic>
        <p:nvPicPr>
          <p:cNvPr id="89091" name="Picture 3"/>
          <p:cNvPicPr>
            <a:picLocks noChangeAspect="1" noChangeArrowheads="1"/>
          </p:cNvPicPr>
          <p:nvPr/>
        </p:nvPicPr>
        <p:blipFill>
          <a:blip r:embed="rId2" cstate="print"/>
          <a:srcRect/>
          <a:stretch>
            <a:fillRect/>
          </a:stretch>
        </p:blipFill>
        <p:spPr bwMode="auto">
          <a:xfrm>
            <a:off x="6172200" y="1491734"/>
            <a:ext cx="2666286" cy="1776413"/>
          </a:xfrm>
          <a:prstGeom prst="rect">
            <a:avLst/>
          </a:prstGeom>
          <a:noFill/>
          <a:ln w="9525">
            <a:noFill/>
            <a:miter lim="800000"/>
            <a:headEnd/>
            <a:tailEnd/>
          </a:ln>
        </p:spPr>
      </p:pic>
      <p:sp>
        <p:nvSpPr>
          <p:cNvPr id="8" name="TextBox 7"/>
          <p:cNvSpPr txBox="1"/>
          <p:nvPr/>
        </p:nvSpPr>
        <p:spPr>
          <a:xfrm>
            <a:off x="6548418" y="3244334"/>
            <a:ext cx="2595582"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http://commons.wikimedia.org/wiki/File:Retinal_scan_securimetrics.jpg</a:t>
            </a:r>
            <a:endParaRPr lang="en-US" sz="600" dirty="0"/>
          </a:p>
        </p:txBody>
      </p:sp>
      <p:pic>
        <p:nvPicPr>
          <p:cNvPr id="89094" name="Picture 6"/>
          <p:cNvPicPr>
            <a:picLocks noChangeAspect="1" noChangeArrowheads="1"/>
          </p:cNvPicPr>
          <p:nvPr/>
        </p:nvPicPr>
        <p:blipFill>
          <a:blip r:embed="rId3" cstate="print"/>
          <a:srcRect/>
          <a:stretch>
            <a:fillRect/>
          </a:stretch>
        </p:blipFill>
        <p:spPr bwMode="auto">
          <a:xfrm>
            <a:off x="7010400" y="4191000"/>
            <a:ext cx="1895475" cy="590550"/>
          </a:xfrm>
          <a:prstGeom prst="rect">
            <a:avLst/>
          </a:prstGeom>
          <a:noFill/>
          <a:ln w="9525">
            <a:noFill/>
            <a:miter lim="800000"/>
            <a:headEnd/>
            <a:tailEnd/>
          </a:ln>
        </p:spPr>
      </p:pic>
      <p:pic>
        <p:nvPicPr>
          <p:cNvPr id="89095" name="Picture 7"/>
          <p:cNvPicPr>
            <a:picLocks noChangeAspect="1" noChangeArrowheads="1"/>
          </p:cNvPicPr>
          <p:nvPr/>
        </p:nvPicPr>
        <p:blipFill>
          <a:blip r:embed="rId4" cstate="print"/>
          <a:srcRect/>
          <a:stretch>
            <a:fillRect/>
          </a:stretch>
        </p:blipFill>
        <p:spPr bwMode="auto">
          <a:xfrm>
            <a:off x="4110527" y="3429000"/>
            <a:ext cx="2442673" cy="1633538"/>
          </a:xfrm>
          <a:prstGeom prst="rect">
            <a:avLst/>
          </a:prstGeom>
          <a:noFill/>
          <a:ln w="9525">
            <a:noFill/>
            <a:miter lim="800000"/>
            <a:headEnd/>
            <a:tailEnd/>
          </a:ln>
        </p:spPr>
      </p:pic>
      <p:sp>
        <p:nvSpPr>
          <p:cNvPr id="13" name="TextBox 12"/>
          <p:cNvSpPr txBox="1"/>
          <p:nvPr/>
        </p:nvSpPr>
        <p:spPr>
          <a:xfrm>
            <a:off x="4032444" y="5029200"/>
            <a:ext cx="2901756"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http://commons.wikimedia.org/wiki/File:CBP_chemist_reads_a_DNA_profile.jpg</a:t>
            </a:r>
            <a:endParaRPr lang="en-US" sz="600" dirty="0"/>
          </a:p>
        </p:txBody>
      </p:sp>
      <p:pic>
        <p:nvPicPr>
          <p:cNvPr id="89096" name="Picture 8"/>
          <p:cNvPicPr>
            <a:picLocks noChangeAspect="1" noChangeArrowheads="1"/>
          </p:cNvPicPr>
          <p:nvPr/>
        </p:nvPicPr>
        <p:blipFill>
          <a:blip r:embed="rId5" cstate="print"/>
          <a:srcRect/>
          <a:stretch>
            <a:fillRect/>
          </a:stretch>
        </p:blipFill>
        <p:spPr bwMode="auto">
          <a:xfrm>
            <a:off x="3962400" y="1371600"/>
            <a:ext cx="1752600" cy="1643063"/>
          </a:xfrm>
          <a:prstGeom prst="rect">
            <a:avLst/>
          </a:prstGeom>
          <a:noFill/>
          <a:ln w="9525">
            <a:noFill/>
            <a:miter lim="800000"/>
            <a:headEnd/>
            <a:tailEnd/>
          </a:ln>
        </p:spPr>
      </p:pic>
      <p:sp>
        <p:nvSpPr>
          <p:cNvPr id="15" name="TextBox 14"/>
          <p:cNvSpPr txBox="1"/>
          <p:nvPr/>
        </p:nvSpPr>
        <p:spPr>
          <a:xfrm>
            <a:off x="3875520" y="2999601"/>
            <a:ext cx="2220480" cy="276999"/>
          </a:xfrm>
          <a:prstGeom prst="rect">
            <a:avLst/>
          </a:prstGeom>
          <a:noFill/>
        </p:spPr>
        <p:txBody>
          <a:bodyPr wrap="none" rtlCol="0">
            <a:spAutoFit/>
          </a:bodyPr>
          <a:lstStyle/>
          <a:p>
            <a:r>
              <a:rPr lang="en-US" sz="600" dirty="0" smtClean="0"/>
              <a:t>Public domain image from </a:t>
            </a:r>
          </a:p>
          <a:p>
            <a:r>
              <a:rPr lang="en-US" sz="600" dirty="0" smtClean="0"/>
              <a:t>http://commons.wikimedia.org/wiki/File:Fingerprint_Arch.jpg</a:t>
            </a:r>
            <a:endParaRPr lang="en-US" sz="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Barcodes</a:t>
            </a:r>
            <a:endParaRPr lang="en-US" dirty="0"/>
          </a:p>
        </p:txBody>
      </p:sp>
      <p:sp>
        <p:nvSpPr>
          <p:cNvPr id="3" name="Content Placeholder 2"/>
          <p:cNvSpPr>
            <a:spLocks noGrp="1"/>
          </p:cNvSpPr>
          <p:nvPr>
            <p:ph sz="half" idx="1"/>
          </p:nvPr>
        </p:nvSpPr>
        <p:spPr>
          <a:xfrm>
            <a:off x="457200" y="1600200"/>
            <a:ext cx="5562600" cy="4525963"/>
          </a:xfrm>
        </p:spPr>
        <p:txBody>
          <a:bodyPr/>
          <a:lstStyle/>
          <a:p>
            <a:r>
              <a:rPr lang="en-US" sz="2400" dirty="0" smtClean="0"/>
              <a:t>Developed in the 20th century to improve efficiency in grocery checkout.</a:t>
            </a:r>
          </a:p>
          <a:p>
            <a:r>
              <a:rPr lang="en-US" sz="2400" dirty="0" smtClean="0"/>
              <a:t>First-generation barcodes represent data as a series of </a:t>
            </a:r>
            <a:r>
              <a:rPr lang="en-US" sz="2400" b="1" dirty="0" smtClean="0"/>
              <a:t>variable-width, vertical lines</a:t>
            </a:r>
            <a:r>
              <a:rPr lang="en-US" sz="2400" dirty="0" smtClean="0"/>
              <a:t> of ink, which is essentially a one-dimensional encoding scheme.</a:t>
            </a:r>
          </a:p>
          <a:p>
            <a:r>
              <a:rPr lang="en-US" sz="2400" dirty="0" smtClean="0"/>
              <a:t>Some more recent barcodes are rendered as </a:t>
            </a:r>
            <a:r>
              <a:rPr lang="en-US" sz="2400" b="1" dirty="0" smtClean="0"/>
              <a:t>two-dimensional patterns </a:t>
            </a:r>
            <a:r>
              <a:rPr lang="en-US" sz="2400" dirty="0" smtClean="0"/>
              <a:t>using dots, squares, or other symbols that can be read by specialized optical scanners, which translate a specific type of barcode into its encoded information.</a:t>
            </a:r>
          </a:p>
        </p:txBody>
      </p:sp>
      <p:pic>
        <p:nvPicPr>
          <p:cNvPr id="6" name="Content Placeholder 5" descr="barcode1.png"/>
          <p:cNvPicPr>
            <a:picLocks noGrp="1" noChangeAspect="1"/>
          </p:cNvPicPr>
          <p:nvPr>
            <p:ph sz="half" idx="2"/>
          </p:nvPr>
        </p:nvPicPr>
        <p:blipFill>
          <a:blip r:embed="rId2" cstate="print"/>
          <a:stretch>
            <a:fillRect/>
          </a:stretch>
        </p:blipFill>
        <p:spPr>
          <a:xfrm>
            <a:off x="6400800" y="1905000"/>
            <a:ext cx="2391579" cy="1498120"/>
          </a:xfrm>
        </p:spPr>
      </p:pic>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3</a:t>
            </a:fld>
            <a:endParaRPr lang="en-US"/>
          </a:p>
        </p:txBody>
      </p:sp>
      <p:pic>
        <p:nvPicPr>
          <p:cNvPr id="9" name="Picture 8" descr="barcode2.png"/>
          <p:cNvPicPr>
            <a:picLocks noChangeAspect="1"/>
          </p:cNvPicPr>
          <p:nvPr/>
        </p:nvPicPr>
        <p:blipFill>
          <a:blip r:embed="rId3" cstate="print"/>
          <a:stretch>
            <a:fillRect/>
          </a:stretch>
        </p:blipFill>
        <p:spPr>
          <a:xfrm>
            <a:off x="6553199" y="4267200"/>
            <a:ext cx="2075097" cy="16002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via Barcodes</a:t>
            </a:r>
            <a:endParaRPr lang="en-US" dirty="0"/>
          </a:p>
        </p:txBody>
      </p:sp>
      <p:sp>
        <p:nvSpPr>
          <p:cNvPr id="3" name="Content Placeholder 2"/>
          <p:cNvSpPr>
            <a:spLocks noGrp="1"/>
          </p:cNvSpPr>
          <p:nvPr>
            <p:ph sz="half" idx="1"/>
          </p:nvPr>
        </p:nvSpPr>
        <p:spPr>
          <a:xfrm>
            <a:off x="304800" y="1371600"/>
            <a:ext cx="8610600" cy="3962400"/>
          </a:xfrm>
        </p:spPr>
        <p:txBody>
          <a:bodyPr/>
          <a:lstStyle/>
          <a:p>
            <a:r>
              <a:rPr lang="en-US" sz="2000" dirty="0" smtClean="0"/>
              <a:t>Since 2005, the airline industry has been incorporating two-dimensional barcodes into boarding passes, which are created at flight check-in and scanned before boarding. </a:t>
            </a:r>
          </a:p>
          <a:p>
            <a:r>
              <a:rPr lang="en-US" sz="2000" dirty="0" smtClean="0"/>
              <a:t>In most cases, the barcode is encoded with an internal unique identifier that allows airport security to look up the corresponding passenger’s record with that airline. </a:t>
            </a:r>
          </a:p>
          <a:p>
            <a:r>
              <a:rPr lang="en-US" sz="2000" dirty="0" smtClean="0"/>
              <a:t>Staff then verifies that the boarding pass was in fact purchased in that person’s name (using the airline’s database), and that the person can provide photo identification. </a:t>
            </a:r>
          </a:p>
          <a:p>
            <a:r>
              <a:rPr lang="en-US" sz="2000" dirty="0" smtClean="0"/>
              <a:t>In most other applications, however, barcodes provide convenience but not security. Since barcodes are simply images, they are extremely easy to duplicate.</a:t>
            </a:r>
            <a:endParaRPr lang="en-US" sz="20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4</a:t>
            </a:fld>
            <a:endParaRPr lang="en-US"/>
          </a:p>
        </p:txBody>
      </p:sp>
      <p:pic>
        <p:nvPicPr>
          <p:cNvPr id="83970" name="Picture 2"/>
          <p:cNvPicPr>
            <a:picLocks noGrp="1" noChangeAspect="1" noChangeArrowheads="1"/>
          </p:cNvPicPr>
          <p:nvPr>
            <p:ph sz="half" idx="2"/>
          </p:nvPr>
        </p:nvPicPr>
        <p:blipFill>
          <a:blip r:embed="rId2" cstate="print"/>
          <a:srcRect t="18210"/>
          <a:stretch>
            <a:fillRect/>
          </a:stretch>
        </p:blipFill>
        <p:spPr bwMode="auto">
          <a:xfrm>
            <a:off x="2743200" y="5108008"/>
            <a:ext cx="4038600" cy="1368992"/>
          </a:xfrm>
          <a:prstGeom prst="rect">
            <a:avLst/>
          </a:prstGeom>
          <a:ln>
            <a:noFill/>
          </a:ln>
          <a:effectLst>
            <a:outerShdw blurRad="190500" algn="tl" rotWithShape="0">
              <a:srgbClr val="000000">
                <a:alpha val="70000"/>
              </a:srgbClr>
            </a:outerShdw>
          </a:effectLst>
        </p:spPr>
      </p:pic>
      <p:sp>
        <p:nvSpPr>
          <p:cNvPr id="7" name="TextBox 6"/>
          <p:cNvSpPr txBox="1"/>
          <p:nvPr/>
        </p:nvSpPr>
        <p:spPr>
          <a:xfrm>
            <a:off x="3124200" y="6553200"/>
            <a:ext cx="3642344" cy="215444"/>
          </a:xfrm>
          <a:prstGeom prst="rect">
            <a:avLst/>
          </a:prstGeom>
          <a:noFill/>
        </p:spPr>
        <p:txBody>
          <a:bodyPr wrap="none" rtlCol="0">
            <a:spAutoFit/>
          </a:bodyPr>
          <a:lstStyle/>
          <a:p>
            <a:r>
              <a:rPr lang="en-US" sz="800" dirty="0" smtClean="0"/>
              <a:t>Public domain image from http://commons.wikimedia.org/wiki/File:Bpass.jpg</a:t>
            </a:r>
            <a:endParaRPr lang="en-US" sz="800" dirty="0"/>
          </a:p>
        </p:txBody>
      </p:sp>
      <p:sp>
        <p:nvSpPr>
          <p:cNvPr id="8" name="TextBox 7"/>
          <p:cNvSpPr txBox="1"/>
          <p:nvPr/>
        </p:nvSpPr>
        <p:spPr>
          <a:xfrm>
            <a:off x="7315200" y="5282625"/>
            <a:ext cx="1777923" cy="584775"/>
          </a:xfrm>
          <a:prstGeom prst="rect">
            <a:avLst/>
          </a:prstGeom>
          <a:noFill/>
        </p:spPr>
        <p:txBody>
          <a:bodyPr wrap="none" rtlCol="0">
            <a:spAutoFit/>
          </a:bodyPr>
          <a:lstStyle/>
          <a:p>
            <a:r>
              <a:rPr lang="en-US" sz="1600" dirty="0" smtClean="0"/>
              <a:t>Two-dimensional </a:t>
            </a:r>
          </a:p>
          <a:p>
            <a:r>
              <a:rPr lang="en-US" sz="1600" dirty="0" smtClean="0"/>
              <a:t>barcode</a:t>
            </a:r>
            <a:endParaRPr lang="en-US" sz="1600" dirty="0"/>
          </a:p>
        </p:txBody>
      </p:sp>
      <p:cxnSp>
        <p:nvCxnSpPr>
          <p:cNvPr id="10" name="Straight Arrow Connector 9"/>
          <p:cNvCxnSpPr>
            <a:stCxn id="8" idx="1"/>
            <a:endCxn id="11" idx="6"/>
          </p:cNvCxnSpPr>
          <p:nvPr/>
        </p:nvCxnSpPr>
        <p:spPr>
          <a:xfrm rot="10800000" flipV="1">
            <a:off x="5715000" y="5575012"/>
            <a:ext cx="1600200" cy="10188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029200" y="5029200"/>
            <a:ext cx="685800" cy="12954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Stripe Cards</a:t>
            </a:r>
            <a:endParaRPr lang="en-US" dirty="0"/>
          </a:p>
        </p:txBody>
      </p:sp>
      <p:sp>
        <p:nvSpPr>
          <p:cNvPr id="3" name="Content Placeholder 2"/>
          <p:cNvSpPr>
            <a:spLocks noGrp="1"/>
          </p:cNvSpPr>
          <p:nvPr>
            <p:ph sz="half" idx="1"/>
          </p:nvPr>
        </p:nvSpPr>
        <p:spPr>
          <a:xfrm>
            <a:off x="457200" y="1371600"/>
            <a:ext cx="8534400" cy="3276600"/>
          </a:xfrm>
        </p:spPr>
        <p:txBody>
          <a:bodyPr/>
          <a:lstStyle/>
          <a:p>
            <a:r>
              <a:rPr lang="en-US" sz="2400" dirty="0" smtClean="0"/>
              <a:t>Plastic card with a magnetic stripe containing personalized information about the card holder.</a:t>
            </a:r>
          </a:p>
          <a:p>
            <a:r>
              <a:rPr lang="en-US" sz="2400" dirty="0" smtClean="0"/>
              <a:t>The first track of a magnetic stripe card contains the cardholder’s full name in addition to an account number, format information, and other data. </a:t>
            </a:r>
          </a:p>
          <a:p>
            <a:r>
              <a:rPr lang="en-US" sz="2400" dirty="0" smtClean="0"/>
              <a:t>The second track may contain the account number, expiration date, information about the issuing bank, data specifying the exact format of the track, and other discretionary data.</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5</a:t>
            </a:fld>
            <a:endParaRPr lang="en-US"/>
          </a:p>
        </p:txBody>
      </p:sp>
      <p:pic>
        <p:nvPicPr>
          <p:cNvPr id="84996" name="Picture 4"/>
          <p:cNvPicPr>
            <a:picLocks noGrp="1" noChangeAspect="1" noChangeArrowheads="1"/>
          </p:cNvPicPr>
          <p:nvPr>
            <p:ph sz="half" idx="2"/>
          </p:nvPr>
        </p:nvPicPr>
        <p:blipFill>
          <a:blip r:embed="rId2" cstate="print"/>
          <a:srcRect l="31507" t="13950" r="15068" b="31256"/>
          <a:stretch>
            <a:fillRect/>
          </a:stretch>
        </p:blipFill>
        <p:spPr bwMode="auto">
          <a:xfrm>
            <a:off x="3733800" y="4648200"/>
            <a:ext cx="2971800" cy="1905000"/>
          </a:xfrm>
          <a:prstGeom prst="rect">
            <a:avLst/>
          </a:prstGeom>
          <a:noFill/>
          <a:ln w="9525">
            <a:noFill/>
            <a:miter lim="800000"/>
            <a:headEnd/>
            <a:tailEnd/>
          </a:ln>
        </p:spPr>
      </p:pic>
      <p:sp>
        <p:nvSpPr>
          <p:cNvPr id="9" name="TextBox 8"/>
          <p:cNvSpPr txBox="1"/>
          <p:nvPr/>
        </p:nvSpPr>
        <p:spPr>
          <a:xfrm>
            <a:off x="3200400" y="6553200"/>
            <a:ext cx="4839786" cy="215444"/>
          </a:xfrm>
          <a:prstGeom prst="rect">
            <a:avLst/>
          </a:prstGeom>
          <a:noFill/>
        </p:spPr>
        <p:txBody>
          <a:bodyPr wrap="none" rtlCol="0">
            <a:spAutoFit/>
          </a:bodyPr>
          <a:lstStyle/>
          <a:p>
            <a:r>
              <a:rPr lang="en-US" sz="800" dirty="0" smtClean="0"/>
              <a:t>Public domain image by </a:t>
            </a:r>
            <a:r>
              <a:rPr lang="en-US" sz="800" i="1" dirty="0" smtClean="0"/>
              <a:t>Alexander Jones  </a:t>
            </a:r>
            <a:r>
              <a:rPr lang="en-US" sz="800" dirty="0" smtClean="0"/>
              <a:t>from http://commons.wikimedia.org/wiki/File:CCardBack.svg</a:t>
            </a:r>
            <a:endParaRPr lang="en-US" sz="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Stripe Card Security</a:t>
            </a:r>
            <a:endParaRPr lang="en-US" dirty="0"/>
          </a:p>
        </p:txBody>
      </p:sp>
      <p:sp>
        <p:nvSpPr>
          <p:cNvPr id="3" name="Content Placeholder 2"/>
          <p:cNvSpPr>
            <a:spLocks noGrp="1"/>
          </p:cNvSpPr>
          <p:nvPr>
            <p:ph sz="half" idx="1"/>
          </p:nvPr>
        </p:nvSpPr>
        <p:spPr>
          <a:xfrm>
            <a:off x="457200" y="1371600"/>
            <a:ext cx="8534400" cy="3276600"/>
          </a:xfrm>
        </p:spPr>
        <p:txBody>
          <a:bodyPr/>
          <a:lstStyle/>
          <a:p>
            <a:r>
              <a:rPr lang="en-US" sz="2400" dirty="0" smtClean="0"/>
              <a:t>One vulnerability of the magnetic stripe medium is that it is easy to read and reproduce. </a:t>
            </a:r>
          </a:p>
          <a:p>
            <a:r>
              <a:rPr lang="en-US" sz="2400" dirty="0" smtClean="0"/>
              <a:t>Magnetic stripe readers can be purchased at relatively low cost, allowing attackers to read information off cards. </a:t>
            </a:r>
          </a:p>
          <a:p>
            <a:r>
              <a:rPr lang="en-US" sz="2400" dirty="0" smtClean="0"/>
              <a:t>When coupled with a magnetic stripe writer, which is only a little more expensive, an attacker can easily clone existing cards.</a:t>
            </a:r>
          </a:p>
          <a:p>
            <a:r>
              <a:rPr lang="en-US" sz="2400" dirty="0" smtClean="0"/>
              <a:t>So, many uses require card holders to enter a PIN to use their cards (e.g., as in ATM and debit cards in the U.S.).</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6</a:t>
            </a:fld>
            <a:endParaRPr lang="en-US"/>
          </a:p>
        </p:txBody>
      </p:sp>
      <p:pic>
        <p:nvPicPr>
          <p:cNvPr id="84996" name="Picture 4"/>
          <p:cNvPicPr>
            <a:picLocks noGrp="1" noChangeAspect="1" noChangeArrowheads="1"/>
          </p:cNvPicPr>
          <p:nvPr>
            <p:ph sz="half" idx="2"/>
          </p:nvPr>
        </p:nvPicPr>
        <p:blipFill>
          <a:blip r:embed="rId2" cstate="print"/>
          <a:srcRect l="31507" t="13950" r="15068" b="31256"/>
          <a:stretch>
            <a:fillRect/>
          </a:stretch>
        </p:blipFill>
        <p:spPr bwMode="auto">
          <a:xfrm>
            <a:off x="3733800" y="4648200"/>
            <a:ext cx="2971800" cy="1905000"/>
          </a:xfrm>
          <a:prstGeom prst="rect">
            <a:avLst/>
          </a:prstGeom>
          <a:noFill/>
          <a:ln w="9525">
            <a:noFill/>
            <a:miter lim="800000"/>
            <a:headEnd/>
            <a:tailEnd/>
          </a:ln>
        </p:spPr>
      </p:pic>
      <p:sp>
        <p:nvSpPr>
          <p:cNvPr id="9" name="TextBox 8"/>
          <p:cNvSpPr txBox="1"/>
          <p:nvPr/>
        </p:nvSpPr>
        <p:spPr>
          <a:xfrm>
            <a:off x="3200400" y="6553200"/>
            <a:ext cx="4839786" cy="215444"/>
          </a:xfrm>
          <a:prstGeom prst="rect">
            <a:avLst/>
          </a:prstGeom>
          <a:noFill/>
        </p:spPr>
        <p:txBody>
          <a:bodyPr wrap="none" rtlCol="0">
            <a:spAutoFit/>
          </a:bodyPr>
          <a:lstStyle/>
          <a:p>
            <a:r>
              <a:rPr lang="en-US" sz="800" dirty="0" smtClean="0"/>
              <a:t>Public domain image by </a:t>
            </a:r>
            <a:r>
              <a:rPr lang="en-US" sz="800" i="1" dirty="0" smtClean="0"/>
              <a:t>Alexander Jones  </a:t>
            </a:r>
            <a:r>
              <a:rPr lang="en-US" sz="800" dirty="0" smtClean="0"/>
              <a:t>from http://commons.wikimedia.org/wiki/File:CCardBack.svg</a:t>
            </a:r>
            <a:endParaRPr lang="en-US" sz="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Cards</a:t>
            </a:r>
            <a:endParaRPr lang="en-US" dirty="0"/>
          </a:p>
        </p:txBody>
      </p:sp>
      <p:sp>
        <p:nvSpPr>
          <p:cNvPr id="3" name="Content Placeholder 2"/>
          <p:cNvSpPr>
            <a:spLocks noGrp="1"/>
          </p:cNvSpPr>
          <p:nvPr>
            <p:ph sz="half" idx="1"/>
          </p:nvPr>
        </p:nvSpPr>
        <p:spPr>
          <a:xfrm>
            <a:off x="457200" y="1600201"/>
            <a:ext cx="8534400" cy="2895600"/>
          </a:xfrm>
        </p:spPr>
        <p:txBody>
          <a:bodyPr/>
          <a:lstStyle/>
          <a:p>
            <a:r>
              <a:rPr lang="en-US" sz="2400" b="1" dirty="0" smtClean="0"/>
              <a:t>Smart cards </a:t>
            </a:r>
            <a:r>
              <a:rPr lang="en-US" sz="2400" dirty="0" smtClean="0"/>
              <a:t>incorporate an integrated circuit, optionally with an on-board microprocessor, which microprocessor features reading and writing capabilities, allowing the data on the card to be both accessed and altered. </a:t>
            </a:r>
          </a:p>
          <a:p>
            <a:r>
              <a:rPr lang="en-US" sz="2400" dirty="0" smtClean="0"/>
              <a:t>Smart card technology can provide secure authentication mechanisms that protect the information of the owner and are extremely difficult to duplicate.</a:t>
            </a:r>
            <a:endParaRPr lang="en-US" sz="2400"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7</a:t>
            </a:fld>
            <a:endParaRPr lang="en-US"/>
          </a:p>
        </p:txBody>
      </p:sp>
      <p:pic>
        <p:nvPicPr>
          <p:cNvPr id="86018" name="Picture 2"/>
          <p:cNvPicPr>
            <a:picLocks noGrp="1" noChangeAspect="1" noChangeArrowheads="1"/>
          </p:cNvPicPr>
          <p:nvPr>
            <p:ph sz="half" idx="2"/>
          </p:nvPr>
        </p:nvPicPr>
        <p:blipFill>
          <a:blip r:embed="rId2" cstate="print"/>
          <a:srcRect/>
          <a:stretch>
            <a:fillRect/>
          </a:stretch>
        </p:blipFill>
        <p:spPr bwMode="auto">
          <a:xfrm>
            <a:off x="3124200" y="4491418"/>
            <a:ext cx="2971800" cy="1898237"/>
          </a:xfrm>
          <a:prstGeom prst="rect">
            <a:avLst/>
          </a:prstGeom>
          <a:noFill/>
          <a:ln w="9525">
            <a:noFill/>
            <a:miter lim="800000"/>
            <a:headEnd/>
            <a:tailEnd/>
          </a:ln>
        </p:spPr>
      </p:pic>
      <p:sp>
        <p:nvSpPr>
          <p:cNvPr id="7" name="TextBox 6"/>
          <p:cNvSpPr txBox="1"/>
          <p:nvPr/>
        </p:nvSpPr>
        <p:spPr>
          <a:xfrm>
            <a:off x="2667000" y="6553200"/>
            <a:ext cx="4030270" cy="215444"/>
          </a:xfrm>
          <a:prstGeom prst="rect">
            <a:avLst/>
          </a:prstGeom>
          <a:noFill/>
        </p:spPr>
        <p:txBody>
          <a:bodyPr wrap="none" rtlCol="0">
            <a:spAutoFit/>
          </a:bodyPr>
          <a:lstStyle/>
          <a:p>
            <a:r>
              <a:rPr lang="en-US" sz="800" dirty="0" smtClean="0"/>
              <a:t>Public domain image from http://en.wikipedia.org/wiki/File:Carte_vitale_anonyme.jpg</a:t>
            </a:r>
            <a:endParaRPr lang="en-US" sz="800" dirty="0"/>
          </a:p>
        </p:txBody>
      </p:sp>
      <p:sp>
        <p:nvSpPr>
          <p:cNvPr id="8" name="Oval 7"/>
          <p:cNvSpPr/>
          <p:nvPr/>
        </p:nvSpPr>
        <p:spPr>
          <a:xfrm>
            <a:off x="3048000" y="4953000"/>
            <a:ext cx="1219200" cy="685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9600" y="4724400"/>
            <a:ext cx="1965603" cy="400110"/>
          </a:xfrm>
          <a:prstGeom prst="rect">
            <a:avLst/>
          </a:prstGeom>
          <a:noFill/>
        </p:spPr>
        <p:txBody>
          <a:bodyPr wrap="none" rtlCol="0">
            <a:spAutoFit/>
          </a:bodyPr>
          <a:lstStyle/>
          <a:p>
            <a:r>
              <a:rPr lang="en-US" sz="2000" dirty="0" smtClean="0"/>
              <a:t>Circuit interface</a:t>
            </a:r>
            <a:endParaRPr lang="en-US" sz="2000" dirty="0"/>
          </a:p>
        </p:txBody>
      </p:sp>
      <p:cxnSp>
        <p:nvCxnSpPr>
          <p:cNvPr id="11" name="Straight Arrow Connector 10"/>
          <p:cNvCxnSpPr>
            <a:stCxn id="9" idx="2"/>
            <a:endCxn id="8" idx="2"/>
          </p:cNvCxnSpPr>
          <p:nvPr/>
        </p:nvCxnSpPr>
        <p:spPr>
          <a:xfrm rot="16200000" flipH="1">
            <a:off x="2234506" y="4482406"/>
            <a:ext cx="171390" cy="1455598"/>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Card Authentication</a:t>
            </a:r>
            <a:endParaRPr lang="en-US" dirty="0"/>
          </a:p>
        </p:txBody>
      </p:sp>
      <p:sp>
        <p:nvSpPr>
          <p:cNvPr id="3" name="Content Placeholder 2"/>
          <p:cNvSpPr>
            <a:spLocks noGrp="1"/>
          </p:cNvSpPr>
          <p:nvPr>
            <p:ph idx="1"/>
          </p:nvPr>
        </p:nvSpPr>
        <p:spPr/>
        <p:txBody>
          <a:bodyPr/>
          <a:lstStyle/>
          <a:p>
            <a:r>
              <a:rPr lang="en-US" dirty="0" smtClean="0"/>
              <a:t>They are commonly employed by large companies and organizations as a means of strong authentication using cryptography.</a:t>
            </a:r>
          </a:p>
          <a:p>
            <a:r>
              <a:rPr lang="en-US" dirty="0" smtClean="0"/>
              <a:t>Smart cards may also be used as a sort of “electronic wallet,” containing funds that can be used for a variety of services, including parking fees, public transport, and other small retail transactions.</a:t>
            </a:r>
            <a:endParaRPr lang="en-US" dirty="0"/>
          </a:p>
        </p:txBody>
      </p:sp>
      <p:sp>
        <p:nvSpPr>
          <p:cNvPr id="4" name="Slide Number Placeholder 3"/>
          <p:cNvSpPr>
            <a:spLocks noGrp="1"/>
          </p:cNvSpPr>
          <p:nvPr>
            <p:ph type="sldNum" sz="quarter" idx="10"/>
          </p:nvPr>
        </p:nvSpPr>
        <p:spPr/>
        <p:txBody>
          <a:bodyPr/>
          <a:lstStyle/>
          <a:p>
            <a:pPr>
              <a:defRPr/>
            </a:pPr>
            <a:fld id="{2BDEA8A0-DFF0-4EC8-9630-F4035E457B1D}"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 Cards</a:t>
            </a:r>
            <a:endParaRPr lang="en-US" dirty="0"/>
          </a:p>
        </p:txBody>
      </p:sp>
      <p:sp>
        <p:nvSpPr>
          <p:cNvPr id="3" name="Content Placeholder 2"/>
          <p:cNvSpPr>
            <a:spLocks noGrp="1"/>
          </p:cNvSpPr>
          <p:nvPr>
            <p:ph sz="half" idx="1"/>
          </p:nvPr>
        </p:nvSpPr>
        <p:spPr>
          <a:xfrm>
            <a:off x="457200" y="1600200"/>
            <a:ext cx="8458200" cy="4525963"/>
          </a:xfrm>
        </p:spPr>
        <p:txBody>
          <a:bodyPr/>
          <a:lstStyle/>
          <a:p>
            <a:r>
              <a:rPr lang="en-US" dirty="0" smtClean="0"/>
              <a:t>Many mobile phones use a special smart card called a </a:t>
            </a:r>
            <a:r>
              <a:rPr lang="en-US" b="1" dirty="0" smtClean="0"/>
              <a:t>subscriber identity module card (SIM card).</a:t>
            </a:r>
          </a:p>
          <a:p>
            <a:r>
              <a:rPr lang="en-US" dirty="0" smtClean="0"/>
              <a:t>A SIM card is issued by a network provider. It maintains personal and contact information for a user and allows the user to authenticate to the cellular network of the provider.</a:t>
            </a:r>
            <a:endParaRPr lang="en-US" dirty="0"/>
          </a:p>
        </p:txBody>
      </p:sp>
      <p:sp>
        <p:nvSpPr>
          <p:cNvPr id="5" name="Slide Number Placeholder 4"/>
          <p:cNvSpPr>
            <a:spLocks noGrp="1"/>
          </p:cNvSpPr>
          <p:nvPr>
            <p:ph type="sldNum" sz="quarter" idx="10"/>
          </p:nvPr>
        </p:nvSpPr>
        <p:spPr/>
        <p:txBody>
          <a:bodyPr/>
          <a:lstStyle/>
          <a:p>
            <a:pPr>
              <a:defRPr/>
            </a:pPr>
            <a:fld id="{993643FF-F44F-4D81-807C-85B47B2D7F39}" type="slidenum">
              <a:rPr lang="en-US" smtClean="0"/>
              <a:pPr>
                <a:defRPr/>
              </a:pPr>
              <a:t>9</a:t>
            </a:fld>
            <a:endParaRPr lang="en-US"/>
          </a:p>
        </p:txBody>
      </p:sp>
      <p:pic>
        <p:nvPicPr>
          <p:cNvPr id="87042" name="Picture 2"/>
          <p:cNvPicPr>
            <a:picLocks noGrp="1" noChangeAspect="1" noChangeArrowheads="1"/>
          </p:cNvPicPr>
          <p:nvPr>
            <p:ph sz="half" idx="2"/>
          </p:nvPr>
        </p:nvPicPr>
        <p:blipFill>
          <a:blip r:embed="rId2" cstate="print"/>
          <a:srcRect/>
          <a:stretch>
            <a:fillRect/>
          </a:stretch>
        </p:blipFill>
        <p:spPr bwMode="auto">
          <a:xfrm>
            <a:off x="2590800" y="4572000"/>
            <a:ext cx="4038600" cy="156673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3207</TotalTime>
  <Pages>0</Pages>
  <Words>1503</Words>
  <Characters>0</Characters>
  <Application>Microsoft Office PowerPoint</Application>
  <PresentationFormat>On-screen Show (4:3)</PresentationFormat>
  <Lines>0</Lines>
  <Paragraphs>147</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Section 2.3 – Authentication Technologies</vt:lpstr>
      <vt:lpstr>Authentication</vt:lpstr>
      <vt:lpstr>Barcodes</vt:lpstr>
      <vt:lpstr>Authentication via Barcodes</vt:lpstr>
      <vt:lpstr>Magnetic Stripe Cards</vt:lpstr>
      <vt:lpstr>Magnetic Stripe Card Security</vt:lpstr>
      <vt:lpstr>Smart Cards</vt:lpstr>
      <vt:lpstr>Smart Card Authentication</vt:lpstr>
      <vt:lpstr>SIM Cards</vt:lpstr>
      <vt:lpstr>SIM Card Security</vt:lpstr>
      <vt:lpstr>GSM Challenge-Response Protocol</vt:lpstr>
      <vt:lpstr>RFIDs</vt:lpstr>
      <vt:lpstr>RFID Technology</vt:lpstr>
      <vt:lpstr>RFID Technology</vt:lpstr>
      <vt:lpstr>Passports</vt:lpstr>
      <vt:lpstr>Passport Security</vt:lpstr>
      <vt:lpstr>Biometrics</vt:lpstr>
      <vt:lpstr>Requirements for Biometric Identification</vt:lpstr>
      <vt:lpstr>Biometric Identification</vt:lpstr>
      <vt:lpstr>Candidates for Biometric IDs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Roberto Tamassia</dc:creator>
  <cp:lastModifiedBy>JWBaker</cp:lastModifiedBy>
  <cp:revision>117</cp:revision>
  <dcterms:modified xsi:type="dcterms:W3CDTF">2011-08-30T18:49:53Z</dcterms:modified>
</cp:coreProperties>
</file>